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72" r:id="rId37"/>
    <p:sldId id="292" r:id="rId38"/>
    <p:sldId id="293" r:id="rId39"/>
    <p:sldId id="294" r:id="rId40"/>
    <p:sldId id="291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70" r:id="rId112"/>
    <p:sldId id="371" r:id="rId113"/>
    <p:sldId id="365" r:id="rId114"/>
    <p:sldId id="366" r:id="rId115"/>
    <p:sldId id="367" r:id="rId116"/>
    <p:sldId id="368" r:id="rId117"/>
    <p:sldId id="369" r:id="rId1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8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12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66ADD-818B-4619-AB6B-45C3D6008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8D51F9-D6E1-4BED-8D58-AB5A02BA0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0A6C9-F210-4429-94F0-6934FAA8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3AEA06-7C48-4C2F-ADA6-C344FEC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79179-56C6-46B5-B27C-E834F08A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296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AE6A3-1763-4C58-98E1-E8205890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464C76-F493-485C-9FD1-18AA6CC7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00FACB-6D91-408C-B90F-AFEA9F8F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CCD3DE-CDE3-432A-8470-5A8B180E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4BD4EF-44CC-410F-A0B7-EE8E3041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90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492201B-3662-4A47-A50E-78863D121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4C2966-766E-49B1-8680-38810FA10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010B9-F950-4EBA-9B76-0C53E43D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0D9A89-9160-4CA1-AAF6-54E2C2C7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49E049-8787-4E7E-A46F-9D4F1F719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19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C939F-DEAF-429A-90D4-F601F477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470064-3A48-4F35-A3B6-F497420D0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2F1E4-E7D4-4F62-9165-8D0F4B73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B07DD6-9BC4-4725-974A-8A28E487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2C2C2-0870-4726-8EE9-8330A4F1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787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02EC0-FEAA-4FE8-8249-B8B1A08C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462FF-9A0D-4E57-9A8B-9F8E74C1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0E755A-103E-4A4A-A2CB-84E3A98E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2FC763-1B73-4BA5-A198-144156A1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DF5719-5F4B-450D-9FA2-E631AFA8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992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CA01-AC12-439C-9DE2-B51D8316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98CF4D-9EEA-404F-93E1-E0E4288E4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D64553-710E-4D68-86D7-A4FF9CFF1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29F3C5-412B-4A91-87A8-661F6D66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774E55-C888-4BA0-A5BF-7260A5142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6183AD-9915-4546-B32E-7FA00E5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194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02FF4-88A2-4A28-ABA2-B37E16CF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DA1743-1F3B-4307-AE0D-674F9A2F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503719-5205-4F1B-9433-27815FFE2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BA36B0-40AA-4412-B582-720CAC2D5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9F517C-F798-487D-9808-53E0D1971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E54B200-5E31-4A15-BD9A-3C680E6A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234FA2F-1FB8-4231-A7F6-F7340B3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6BD5F5-0225-4869-97CC-F718B0CD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040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A1F67-B2DD-4E70-8EBD-920655EE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9EAB65A-6955-45F5-B38A-FB26E9D3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E7071B-ED95-45CE-99EF-49C0409C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B5DCAB-A108-461A-9201-8D79DBFF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279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E9EC619-93B0-4B45-A5FF-4CE1F151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F5C361-AD91-44B6-884D-0312CF054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454946-14DE-4D6C-BC5B-ABB63741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464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BEB17-946B-44C6-AAAC-FA1D28BDD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86F2DB-6645-4C11-933D-655FDDF78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BCCCA1-F2C3-4AA9-AE91-13E592EA9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2E98BB-0F9C-4CD3-8405-59DB863D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0B8D60-F95C-40E6-A649-D503F18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C52290-DEB0-42DB-9E7C-F95D2CE0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091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56E644-C253-4123-98CE-DD79760E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E0C510-FEBD-4C31-947A-EB2240D14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95D751B-4742-4A0C-A15A-17B65BF66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C0070B-DAD0-4417-B157-FD15494D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B06086-7D31-41CA-AD5C-31348C9B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22ABC6-DBB7-4827-8FAB-CC216CF5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17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28BB00A-960D-4644-A253-D07AEE6B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C1CA6E-C57C-404B-BE84-FC54C892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36901C-A80A-4BAC-8F6D-CA1E21EC9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0AFC-1CB9-4572-8BC1-7370A8FFA9E6}" type="datetimeFigureOut">
              <a:rPr lang="de-CH" smtClean="0"/>
              <a:t>20.08.2020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1DA098-A95E-4A2B-A9BD-C8735E888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BB408D-54E4-4C2D-8F8F-33CD8709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C152-E927-4079-95AA-D6060D7EA02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967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1083ACB-7F61-41CC-898C-8DFF922C6F82}"/>
              </a:ext>
            </a:extLst>
          </p:cNvPr>
          <p:cNvSpPr txBox="1"/>
          <p:nvPr/>
        </p:nvSpPr>
        <p:spPr>
          <a:xfrm>
            <a:off x="967413" y="2011074"/>
            <a:ext cx="10537220" cy="3323987"/>
          </a:xfrm>
          <a:prstGeom prst="rect">
            <a:avLst/>
          </a:prstGeom>
          <a:noFill/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13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زيارة عاشوراء</a:t>
            </a:r>
            <a:endParaRPr lang="de-CH" sz="138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CH" sz="72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Ziyarat</a:t>
            </a:r>
            <a:r>
              <a:rPr lang="de-CH" sz="72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de-CH" sz="72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Aschura</a:t>
            </a:r>
            <a:endParaRPr lang="de-CH" sz="72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D2BFE51-144E-4882-9C1A-BC6BE7C1FC5F}"/>
              </a:ext>
            </a:extLst>
          </p:cNvPr>
          <p:cNvSpPr txBox="1"/>
          <p:nvPr/>
        </p:nvSpPr>
        <p:spPr>
          <a:xfrm>
            <a:off x="1690147" y="1389796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Grafik 10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09C48925-D502-4B62-A41A-426839F5D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52" y="68252"/>
            <a:ext cx="2377940" cy="145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633386"/>
              </p:ext>
            </p:extLst>
          </p:nvPr>
        </p:nvGraphicFramePr>
        <p:xfrm>
          <a:off x="838200" y="379921"/>
          <a:ext cx="10515600" cy="57683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Euch sei von mir der Friede Gottes.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عَلَيْكُمْ مِنِّي جَمِيعاً سَلاَمُ ٱللَّهِ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dschamiya’an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Ewig, solange ich fortbestehe und solange die Nacht und der Tag fortbesteht.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أَبَداً مَا بَقيتُ وَبَقِيَ ٱللَّيْلُ وَٱلنَّهَارُ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abadan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baqytu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laylu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nahaar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433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35021"/>
              </p:ext>
            </p:extLst>
          </p:nvPr>
        </p:nvGraphicFramePr>
        <p:xfrm>
          <a:off x="838200" y="379921"/>
          <a:ext cx="10515600" cy="57683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Ewig, solange ich fortbestehe und solange die Nacht und der Tag fortbesteht.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أَبَداً مَا بَقيتُ وَبَقِيَ ٱللَّيْلُ وَٱلنَّهَارُ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abadan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baqytu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laylu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nahaar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Möge Allah dies nicht zum letzten Mal meine Audienz bei euch sein lassen.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جَعَلَهُ ٱللَّهُ آخِرَ ٱلْعَهْدِ مِنِّي لِزِيَارَتِكُمْ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dschaa'alalu-llahu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aachira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a'hdi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ziyaratikum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Hussain,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عَلَىٰ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as-salaamu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15184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646516"/>
              </p:ext>
            </p:extLst>
          </p:nvPr>
        </p:nvGraphicFramePr>
        <p:xfrm>
          <a:off x="838200" y="379921"/>
          <a:ext cx="10515600" cy="57683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Ewig, solange ich fortbestehe und solange die Nacht und der Tag fortbesteht.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أَبَداً مَا بَقيتُ وَبَقِيَ ٱللَّيْلُ وَٱلنَّهَارُ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abadan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baqytu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laylu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nahaar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Möge Allah dies nicht zum letzten Mal meine Audienz bei euch sein lassen.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جَعَلَهُ ٱللَّهُ آخِرَ ٱلْعَهْدِ مِنِّي لِزِيَارَتِكُمْ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dschaa'alalu-llahu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a'hdi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ziyaratikum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Hussain,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عَلَىٰ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as-salaamu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61058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19613"/>
              </p:ext>
            </p:extLst>
          </p:nvPr>
        </p:nvGraphicFramePr>
        <p:xfrm>
          <a:off x="838200" y="379921"/>
          <a:ext cx="10515600" cy="4488180"/>
        </p:xfrm>
        <a:graphic>
          <a:graphicData uri="http://schemas.openxmlformats.org/drawingml/2006/table">
            <a:tbl>
              <a:tblPr/>
              <a:tblGrid>
                <a:gridCol w="6274260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241340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mit Ali, Sohn des Hussain,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عَلِيِّ بْنِ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a'alaa aaliyyi bni-l husayn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mit den Kindern von Hussain,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أَوْلاَدِ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aulaadi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mit den Gefährten von Hussain.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أَصْحَابِ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ashaabi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7264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144528"/>
              </p:ext>
            </p:extLst>
          </p:nvPr>
        </p:nvGraphicFramePr>
        <p:xfrm>
          <a:off x="838200" y="379921"/>
          <a:ext cx="10515600" cy="4488180"/>
        </p:xfrm>
        <a:graphic>
          <a:graphicData uri="http://schemas.openxmlformats.org/drawingml/2006/table">
            <a:tbl>
              <a:tblPr/>
              <a:tblGrid>
                <a:gridCol w="6443900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071700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mit Ali, Sohn des Hussain,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عَلِيِّ بْنِ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a'alaa aaliyyi bni-l husayn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mit den Kindern von Hussain,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أَوْلاَدِ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aulaadi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mit den Gefährten von Hussain.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أَصْحَابِ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ashaabi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9407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24261"/>
              </p:ext>
            </p:extLst>
          </p:nvPr>
        </p:nvGraphicFramePr>
        <p:xfrm>
          <a:off x="838200" y="379921"/>
          <a:ext cx="10515600" cy="4488180"/>
        </p:xfrm>
        <a:graphic>
          <a:graphicData uri="http://schemas.openxmlformats.org/drawingml/2006/table">
            <a:tbl>
              <a:tblPr/>
              <a:tblGrid>
                <a:gridCol w="6385974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129626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mit Ali, Sohn des Hussain,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عَلِيِّ بْنِ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a'alaa aaliyyi bni-l husayn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mit den Kindern von Hussain,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أَوْلاَدِ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aulaadi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mit den Gefährten von Hussain.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أَصْحَابِ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ashaabi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37619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903687"/>
              </p:ext>
            </p:extLst>
          </p:nvPr>
        </p:nvGraphicFramePr>
        <p:xfrm>
          <a:off x="838200" y="379921"/>
          <a:ext cx="10515600" cy="626237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1" u="none" strike="no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Anschliessend</a:t>
                      </a:r>
                      <a:r>
                        <a:rPr lang="de-DE" sz="2000" b="0" i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werden folgende Sätze rezitiert: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Oh Allah, verfluche Du den ersten Tyrannen absonderlich,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خُصَّ أَنْتَ أَوَّلَ ظَالِمٍ بِٱللَّعْنِ مِنِّي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chussa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auwwala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zhaalimin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minniy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beginne mit ihm zuerst,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وَٱبْدَأْ بِهِ أَوَّلاً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wa-bdaa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auwwala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dann verfluche den Zweiten, den Dritten und den Vierten.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ثُمَّ ٱلْعَنِ ٱلثَّانِيَ وَٱلثَّالِثَ وَٱلرَّابِعَ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a'ani-th-haniya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wa-th-halitha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raabia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82574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39221"/>
              </p:ext>
            </p:extLst>
          </p:nvPr>
        </p:nvGraphicFramePr>
        <p:xfrm>
          <a:off x="838200" y="379921"/>
          <a:ext cx="10515600" cy="626237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1" u="none" strike="no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Anschliessend</a:t>
                      </a:r>
                      <a:r>
                        <a:rPr lang="de-DE" sz="2000" b="0" i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werden folgende Sätze rezitiert: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Oh Allah, verfluche Du den ersten Tyrannen absonderlich,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خُصَّ أَنْتَ أَوَّلَ ظَالِمٍ بِٱللَّعْنِ مِنِّي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chussa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auwwala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zhaalimin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beginne mit ihm zuerst,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وَٱبْدَأْ بِهِ أَوَّلاً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wa-bdaa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auwwala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dann verfluche den Zweiten, den Dritten und den Vierten.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ثُمَّ ٱلْعَنِ ٱلثَّانِيَ وَٱلثَّالِثَ وَٱلرَّابِعَ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a'ani-th-haniya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wa-th-halitha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raabia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8957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16391"/>
              </p:ext>
            </p:extLst>
          </p:nvPr>
        </p:nvGraphicFramePr>
        <p:xfrm>
          <a:off x="838200" y="379921"/>
          <a:ext cx="10515600" cy="626237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1" u="none" strike="noStrike" dirty="0" err="1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Anschliessend</a:t>
                      </a:r>
                      <a:r>
                        <a:rPr lang="de-DE" sz="2000" b="0" i="1" u="none" strike="noStrike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werden folgende Sätze rezitiert: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Oh Allah, verfluche Du den ersten Tyrannen absonderlich,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خُصَّ أَنْتَ أَوَّلَ ظَالِمٍ بِٱللَّعْنِ مِنِّي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chussa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auwwala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zhaalimin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beginne mit ihm zuerst,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وَٱبْدَأْ بِهِ أَوَّلاً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wa-bdaa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auwwala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dann verfluche den Zweiten, den Dritten und den Vierten.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ثُمَّ ٱلْعَنِ ٱلثَّانِيَ وَٱلثَّالِثَ وَٱلرَّابِعَ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a'ani-th-haniya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wa-th-halitha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raabia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61975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9185"/>
              </p:ext>
            </p:extLst>
          </p:nvPr>
        </p:nvGraphicFramePr>
        <p:xfrm>
          <a:off x="838200" y="379921"/>
          <a:ext cx="10515600" cy="53416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verfluche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Yazid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als Fünften,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يَزِيدَ خَامِساً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yaziyda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chaamisa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verfluche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Ubaydullah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Sohn des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Ziyaads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den Sohn des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Mardschanahs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وَٱلْعَنْ عُبَيْدَ ٱللَّهِ بْنَ زِيَادٍ وَٱبْنَ مَرْجَانَةَ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u'bayda-llahi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mardschaana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Umar, Sohn des Saads und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Schimr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وَعُمَرَ بْنَ سَعْدٍ وَشِمْراً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u'mara-bna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saa'din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schimra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7308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73128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Yazid als Fünften,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يَزِيدَ خَامِساً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yaziyda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chaamisa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verfluche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Ubaydullah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 Sohn des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Ziyaads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und den Sohn des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Mardschanahs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وَٱلْعَنْ عُبَيْدَ ٱللَّهِ بْنَ زِيَادٍ وَٱبْنَ مَرْجَانَةَ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u'bayda-llahi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wa-bna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mardschaana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Umar, Sohn des Saads und Schimr,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وَعُمَرَ بْنَ سَعْدٍ وَشِمْراً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u'mara-bna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saa'din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schimra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67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00774"/>
              </p:ext>
            </p:extLst>
          </p:nvPr>
        </p:nvGraphicFramePr>
        <p:xfrm>
          <a:off x="838200" y="379921"/>
          <a:ext cx="10515600" cy="55854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Wahrlich, gewaltig ist die Heimsuchung,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لَقَدْ عَظُمَتِ ٱلرَّزِيَّةُ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a'zhumati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raziyyiat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erhaben und gewaltig ist für uns die Tragödie deinetwegen,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وَجَلَّتْ وَعَظُمَتِ ٱلْمُصيبَةُ بِكَ عَلَيْنَا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musybatu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für alle Anhänger des Islams,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جَمِيعِ أَهْلِ ٱلإِسْلاَمِ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islam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32505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689997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Yazid als Fünften,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يَزِيدَ خَامِساً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yaziyda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chaamisa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verfluche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Ubaydullah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Sohn des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Ziyaads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den Sohn des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Mardschanahs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وَٱلْعَنْ عُبَيْدَ ٱللَّهِ بْنَ زِيَادٍ وَٱبْنَ مَرْجَانَةَ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u'bayda-llahi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mardschaana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Umar, Sohn des Saads und Schimr,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وَعُمَرَ بْنَ سَعْدٍ وَشِمْراً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u'mara-bna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saa'din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schimra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6946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539070"/>
              </p:ext>
            </p:extLst>
          </p:nvPr>
        </p:nvGraphicFramePr>
        <p:xfrm>
          <a:off x="838200" y="379921"/>
          <a:ext cx="10515600" cy="4732020"/>
        </p:xfrm>
        <a:graphic>
          <a:graphicData uri="http://schemas.openxmlformats.org/drawingml/2006/table">
            <a:tbl>
              <a:tblPr/>
              <a:tblGrid>
                <a:gridCol w="543019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8540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die Familie des Abu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Sufyan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und die Familie Ziyads und die Familie Marwans,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وَآلَ أَبِي سُفْيَانَ وَآلَ زِيَادٍ وَآلَ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sufyaana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bis zum Tage der Auferstehung.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إِلَىٰ يَوْمِ ٱلْقِيَامَةِ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qiyaama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DE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ar-SY" sz="4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79293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68270"/>
              </p:ext>
            </p:extLst>
          </p:nvPr>
        </p:nvGraphicFramePr>
        <p:xfrm>
          <a:off x="838200" y="379921"/>
          <a:ext cx="10515600" cy="4732020"/>
        </p:xfrm>
        <a:graphic>
          <a:graphicData uri="http://schemas.openxmlformats.org/drawingml/2006/table">
            <a:tbl>
              <a:tblPr/>
              <a:tblGrid>
                <a:gridCol w="5500537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15063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die Familie des Abu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Sufyan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die Familie Ziyads und die Familie Marwans,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وَآلَ أَبِي سُفْيَانَ وَآلَ زِيَادٍ وَآلَ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sufyaana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bis zum Tage der Auferstehung.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إِلَىٰ يَوْمِ ٱلْقِيَامَةِ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yaumi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qiyaama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DE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ar-SY" sz="4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1750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15806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Dann in die Niederwerfung gehen und sprechen: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Allah! Dir gebührt das Lob; das Lob der Dir Dankbaren, über ihre Tragödie.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لَكَ ٱلْحَمْدُ حَمْدَ ٱلشَّاكِرِينَ لَكَ عَلَىٰ مُصَابِهِمْ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hamdu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hamda-sch-haakiriyna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musaabihim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Alles Lob gebührt Allah für meine gewaltige Trauer.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اَلْحَمْدُ لِلَّهِ عَلَىٰ عَظِيمِ رَزِيَّتِي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 hamdu-lillahi a'alaa a'zhiymi raziyyatiy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DE" sz="28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7173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55357"/>
              </p:ext>
            </p:extLst>
          </p:nvPr>
        </p:nvGraphicFramePr>
        <p:xfrm>
          <a:off x="838200" y="379921"/>
          <a:ext cx="10515600" cy="51587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Dann in die Niederwerfung gehen und sprechen: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Allah! Dir gebührt das Lob; das Lob der Dir Dankbaren, über ihre Tragödie.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لَكَ ٱلْحَمْدُ حَمْدَ ٱلشَّاكِرِينَ لَكَ عَلَىٰ مُصَابِهِمْ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hamdu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hamda-sch-haakiriyna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musaabihim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Alles Lob gebührt Allah für meine gewaltige Trauer.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اَلْحَمْدُ لِلَّهِ عَلَىٰ عَظِيمِ رَزِيَّتِي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hamdu-lillahi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a'zhiymi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raziyyatiy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DE" sz="28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31807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550426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500537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15063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bereichere mir der Fürsprache Hussains, an dem Tag des Eintritts (Auferstehung),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ٱرْزُقْنِي شَفَاعَةَ ٱلْحُسَيْنِ يَوْمَ ٱلْوُرُودِ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zuqniy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schafaaa'ata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yauma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wuruud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dass er mir zu Dir eine wahre Standhaftigkeit festigt, mit Hussain und den Gefährten Hussains,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وَثَبِّتْ لِي قَدَمَ صِدْقٍ عِنْدَكَ مَعَ ٱلْحُسَيْنِ وَأَصْحَابِ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thabbit liy qadama sidqin i'ndaka maa'a-l husayni wa ashaabi-l husayn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die ihr Leben für Hussain opferten, der Friede sei mit ihm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ٱلَّذينَ بَذَلُوٱ مُهَجَهُمْ دُونَ ٱلْحُسَيْنِ عَلَيْهِ ٱلسَّلاَمُ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b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adhyna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badhaluu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muhadschahum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duuna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6447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31556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52536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9023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bereichere mir der Fürsprache Hussains, an dem Tag des Eintritts (Auferstehung),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ٱرْزُقْنِي شَفَاعَةَ ٱلْحُسَيْنِ يَوْمَ ٱلْوُرُودِ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allahumma-r-zuqniy schafaaa'ata-l husayni yauma-l wuruud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dass er mir zu Dir eine wahre Standhaftigkeit festigt, mit Hussain und den Gefährten Hussains,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وَثَبِّتْ لِي قَدَمَ صِدْقٍ عِنْدَكَ مَعَ ٱلْحُسَيْنِ وَأَصْحَابِ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thabbit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qadama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sidqin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i'ndaka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maa'a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ashaabi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die ihr Leben für Hussain opferten, der Friede sei mit ihm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ٱلَّذينَ بَذَلُوٱ مُهَجَهُمْ دُونَ ٱلْحُسَيْنِ عَلَيْهِ ٱلسَّلاَمُ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b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adhyna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badhaluu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muhadschahum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duuna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13928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912967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52536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9023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bereichere mir der Fürsprache Hussains, an dem Tag des Eintritts (Auferstehung),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ٱرْزُقْنِي شَفَاعَةَ ٱلْحُسَيْنِ يَوْمَ ٱلْوُرُودِ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allahumma-r-zuqniy schafaaa'ata-l husayni yauma-l wuruud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dass er mir zu Dir eine wahre Standhaftigkeit festigt, mit Hussain und den Gefährten Hussains,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وَثَبِّتْ لِي قَدَمَ صِدْقٍ عِنْدَكَ مَعَ ٱلْحُسَيْنِ وَأَصْحَابِ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thabbit liy qadama sidqin i'ndaka maa'a-l husayni wa ashaabi-l husayn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die ihr Leben für Hussain opferten, der Friede sei mit ihm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ٱلَّذينَ بَذَلُوٱ مُهَجَهُمْ دُونَ ٱلْحُسَيْنِ عَلَيْهِ ٱلسَّلاَمُ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b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adhyna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badhaluu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muhadschahum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duuna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478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26371"/>
              </p:ext>
            </p:extLst>
          </p:nvPr>
        </p:nvGraphicFramePr>
        <p:xfrm>
          <a:off x="838200" y="379921"/>
          <a:ext cx="10515600" cy="55854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gewaltig ist die Heimsuchung,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لَقَدْ عَظُمَتِ ٱلرَّزِيَّةُ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raziyyiat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erhaben und gewaltig ist für uns die Tragödie deinetwegen,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وَجَلَّتْ وَعَظُمَتِ ٱلْمُصيبَةُ بِكَ عَلَيْنَا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dschallat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a'zhumati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musybatu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a'layna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für alle Anhänger des Islams,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جَمِيعِ أَهْلِ ٱلإِسْلاَمِ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islam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819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667611"/>
              </p:ext>
            </p:extLst>
          </p:nvPr>
        </p:nvGraphicFramePr>
        <p:xfrm>
          <a:off x="838200" y="379921"/>
          <a:ext cx="10515600" cy="55854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gewaltig ist die Heimsuchung,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لَقَدْ عَظُمَتِ ٱلرَّزِيَّةُ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-r-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raziyyiat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erhaben und gewaltig ist für uns die Tragödie deinetwegen,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وَجَلَّتْ وَعَظُمَتِ ٱلْمُصيبَةُ بِكَ عَلَيْنَا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musybatu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für alle Anhänger des Islams,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جَمِيعِ أَهْلِ ٱلإِسْلاَمِ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ahli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islam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153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41266"/>
              </p:ext>
            </p:extLst>
          </p:nvPr>
        </p:nvGraphicFramePr>
        <p:xfrm>
          <a:off x="838200" y="379921"/>
          <a:ext cx="10515600" cy="6487160"/>
        </p:xfrm>
        <a:graphic>
          <a:graphicData uri="http://schemas.openxmlformats.org/drawingml/2006/table">
            <a:tbl>
              <a:tblPr/>
              <a:tblGrid>
                <a:gridCol w="542606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8953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erhaben und gewaltig ist Deine Tragödie in den Himmeln für die Himmelsbewohner allesamt.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وَجَلَّتْ وَعَظُمَتْ مُصيبَتُكَ فِي ٱلسَّمَاوَاتِ عَلَىٰ جَمِيعِ أَهْلِ ٱلسَّمَاوَاتِ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dschallat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a'zhumat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musybatuka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samaawaati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ahl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samaawaat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sei Allahs Fluch auf einer Gemeinschaft, welche die Grundlage für das Unrecht und die Ungerechtigkeit gegen Euch, Ahl al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Bayt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legten.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ٱللَّهُ أُمَّةً أَسَّسَتْ أَسَاسَ ٱلظُّلْمِ وَٱلْجَوْرِ عَلَيْكُمْ أَهْلَ ٱلْبَيْتِ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assasat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asaasa-zh-hulmi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dschaury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bayt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302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90155"/>
              </p:ext>
            </p:extLst>
          </p:nvPr>
        </p:nvGraphicFramePr>
        <p:xfrm>
          <a:off x="838200" y="379921"/>
          <a:ext cx="10515600" cy="6487160"/>
        </p:xfrm>
        <a:graphic>
          <a:graphicData uri="http://schemas.openxmlformats.org/drawingml/2006/table">
            <a:tbl>
              <a:tblPr/>
              <a:tblGrid>
                <a:gridCol w="5500537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15063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erhaben und gewaltig ist Deine Tragödie in den Himmeln für die Himmelsbewohner allesamt.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وَجَلَّتْ وَعَظُمَتْ مُصيبَتُكَ فِي ٱلسَّمَاوَاتِ عَلَىٰ جَمِيعِ أَهْلِ ٱلسَّمَاوَاتِ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musybatuka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samaawaati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ahl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samaawaat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So sei Allahs Fluch auf einer Gemeinschaft, welche die Grundlage für das Unrecht und die Ungerechtigkeit gegen Euch, Ahl al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Bayt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 legten.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فَلَعَنَ ٱللَّهُ أُمَّةً أَسَّسَتْ أَسَاسَ ٱلظُّلْمِ وَٱلْجَوْرِ عَلَيْكُمْ أَهْلَ ٱلْبَيْتِ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assasat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asaasa-zh-hulmi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dschaury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ahla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bayt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270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35370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einer Gemeinschaft, welche Euch von Eurem Rang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stiessen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دَفَعَتْكُمْ عَنْ مَقَامِكُمْ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dafaa'atkum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maqaamikum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Euch aus Euren Stellungen verdrängten, in welche Allah Euch stellte,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وَأَزَالَتْكُمْ عَنْ مَرَاتِبِكُمُ ٱلَّتِي رَتَّبَكُمُ ٱللَّهُ فِيهَا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azaalatkum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maraatibikumu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rattabakumu-llahu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fiyhaa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einer Gemeinschaft, welche Euch ermordete,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قَتَلَتْكُمْ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qatalatkum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14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73301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einer Gemeinschaft, welche Euch von Eurem Rang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stiessen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دَفَعَتْكُمْ عَنْ مَقَامِكُمْ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dafaa'atkum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Euch aus Euren Stellungen verdrängten, in welche Allah Euch stellte,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وَأَزَالَتْكُمْ عَنْ مَرَاتِبِكُمُ ٱلَّتِي رَتَّبَكُمُ ٱللَّهُ فِيهَا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azaalatkum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maraatibikumu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rattabakumu-llahu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fiyhaa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einer Gemeinschaft, welche Euch ermordete,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قَتَلَتْكُمْ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qatalatkum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89030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einer Gemeinschaft, welche Euch von Eurem Rang stiessen,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دَفَعَتْكُمْ عَنْ مَقَامِكُمْ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dafaa'atkum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Euch aus Euren Stellungen verdrängten, in welche Allah Euch stellte,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وَأَزَالَتْكُمْ عَنْ مَرَاتِبِكُمُ ٱلَّتِي رَتَّبَكُمُ ٱللَّهُ فِيهَا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azaalatkum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maraatibikumu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rattabakumu-llahu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fiyhaa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einer Gemeinschaft, welche Euch ermordete,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قَتَلَتْكُمْ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qatalatkum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101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92232"/>
              </p:ext>
            </p:extLst>
          </p:nvPr>
        </p:nvGraphicFramePr>
        <p:xfrm>
          <a:off x="838200" y="379921"/>
          <a:ext cx="10515600" cy="56464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den Vorbereitern, die eure Ermordung ermöglichten.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ٱلْمُمَهِّدِينَ لَهُمْ بِٱلتَّمْكِينِ مِنْ قِتَالِكُمْ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mumahhidiyna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lahum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bittamkiyni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qitaalikum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sage mich für Allah und Euch von ihnen los,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بَرِئْتُ إِلَىٰ ٱللَّهِ وَإِلَيْكُمْ مِنْهُمْ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bariitu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minhum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von ihren Anhängern, Befolgern und Freunden.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وَمِنْ أَشْيَاعِهِمْ وَأَتْبَاعِهِمْ وَأَوْلِيَائِهِمْ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aschyaai'ihim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atbaai'ihim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auliyaaihim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45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23398"/>
              </p:ext>
            </p:extLst>
          </p:nvPr>
        </p:nvGraphicFramePr>
        <p:xfrm>
          <a:off x="838200" y="379921"/>
          <a:ext cx="10515600" cy="551889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Aba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Abdillah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أَبَا عَبْدِ ٱللَّهِ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Sohn des Gesandten Allahs!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رَسُولِ ٱللَّهِ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salaamu a'layka yaa bna rasuuli-llah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Sohn des Fürsten der Gläubigen, dem Herr der Regenten!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أَمِيرِ ٱلْمُؤْمِنِينَ وَٱبْنَ سَيِّدِ ٱلْوَصِيِّينَ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amiyri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muminiyna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sayyidi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wasiyyiyn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842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78810"/>
              </p:ext>
            </p:extLst>
          </p:nvPr>
        </p:nvGraphicFramePr>
        <p:xfrm>
          <a:off x="838200" y="379921"/>
          <a:ext cx="10515600" cy="56464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den Vorbereitern, die eure Ermordung ermöglichten.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ٱلْمُمَهِّدِينَ لَهُمْ بِٱلتَّمْكِينِ مِنْ قِتَالِكُمْ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mumahhidiyna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bittamkiyni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qitaalikum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sage mich für Allah und Euch von ihnen los,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بَرِئْتُ إِلَىٰ ٱللَّهِ وَإِلَيْكُمْ مِنْهُمْ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bariitu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minhum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von ihren Anhängern, Befolgern und Freunden.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وَمِنْ أَشْيَاعِهِمْ وَأَتْبَاعِهِمْ وَأَوْلِيَائِهِمْ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aschyaai'ihim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atbaai'ihim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auliyaaihim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66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48439"/>
              </p:ext>
            </p:extLst>
          </p:nvPr>
        </p:nvGraphicFramePr>
        <p:xfrm>
          <a:off x="838200" y="379921"/>
          <a:ext cx="10515600" cy="56464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den Vorbereitern, die eure Ermordung ermöglichten.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ٱلْمُمَهِّدِينَ لَهُمْ بِٱلتَّمْكِينِ مِنْ قِتَالِكُمْ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mumahhidiyna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bittamkiyni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qitaalikum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sage mich für Allah und Euch von ihnen los,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بَرِئْتُ إِلَىٰ ٱللَّهِ وَإِلَيْكُمْ مِنْهُمْ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bariitu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minhum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von ihren Anhängern, Befolgern und Freunden.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وَمِنْ أَشْيَاعِهِمْ وَأَتْبَاعِهِمْ وَأَوْلِيَائِهِمْ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aschyaai'ihim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atbaai'ihim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auliyaaihim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860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59000"/>
              </p:ext>
            </p:extLst>
          </p:nvPr>
        </p:nvGraphicFramePr>
        <p:xfrm>
          <a:off x="838200" y="379921"/>
          <a:ext cx="10515600" cy="59512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ich bin im Frieden mit dem, der mit Euch im Frieden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سِلْمٌ لِمَنْ سَالَمَكُمْ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saalamakum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im Krieg gegen den, der Euch bekriegt, bis zum Tage der Auferstehung,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وَحَرْبٌ لِمَنْ حَارَبَكُمْ إِلَىٰ يَوْمِ ٱلْقِيَامَةِ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haarabakum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qiyaama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715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22188"/>
              </p:ext>
            </p:extLst>
          </p:nvPr>
        </p:nvGraphicFramePr>
        <p:xfrm>
          <a:off x="838200" y="379921"/>
          <a:ext cx="10515600" cy="59512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Wahrlich, ich bin im Frieden mit dem, der mit Euch im Frieden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سِلْمٌ لِمَنْ سَالَمَكُمْ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saalamakum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im Krieg gegen den, der Euch bekriegt, bis zum Tage der Auferstehung,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وَحَرْبٌ لِمَنْ حَارَبَكُمْ إِلَىٰ يَوْمِ ٱلْقِيَامَةِ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haarabakum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qiyaama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549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03463"/>
              </p:ext>
            </p:extLst>
          </p:nvPr>
        </p:nvGraphicFramePr>
        <p:xfrm>
          <a:off x="838200" y="379921"/>
          <a:ext cx="10515600" cy="59512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ich bin im Frieden mit dem, der mit Euch im Frieden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سِلْمٌ لِمَنْ سَالَمَكُمْ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saalamakum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bin im Krieg gegen den, der Euch bekriegt, bis zum Tage der Auferstehung,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وَحَرْبٌ لِمَنْ حَارَبَكُمْ إِلَىٰ يَوْمِ ٱلْقِيَامَةِ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harbun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haarabakum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yaumi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qiyaama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088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74927"/>
              </p:ext>
            </p:extLst>
          </p:nvPr>
        </p:nvGraphicFramePr>
        <p:xfrm>
          <a:off x="838200" y="379921"/>
          <a:ext cx="10515600" cy="52806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der Familie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Ziyaads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und der Familie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Marwaans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آلَ زِيَادٍ وَآلَ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den Umayyaden, allesamt,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بَنِي أُمَيَّةَ قَاطِبَةً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umayyata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qaatiba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dem Sohn Marjaanahs,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ٱبْنَ مَرْجَانَةَ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mardschaana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85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22777"/>
              </p:ext>
            </p:extLst>
          </p:nvPr>
        </p:nvGraphicFramePr>
        <p:xfrm>
          <a:off x="838200" y="379921"/>
          <a:ext cx="10515600" cy="52806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der Familie Ziyaads und der Familie Marwaans,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آلَ زِيَادٍ وَآلَ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den Umayyaden, allesamt,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بَنِي أُمَيَّةَ قَاطِبَةً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umayyata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qaatiba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dem Sohn Marjaanahs,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ٱبْنَ مَرْجَانَةَ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mardschaana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298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51853"/>
              </p:ext>
            </p:extLst>
          </p:nvPr>
        </p:nvGraphicFramePr>
        <p:xfrm>
          <a:off x="838200" y="379921"/>
          <a:ext cx="10515600" cy="52806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der Familie Ziyaads und der Familie Marwaans,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آلَ زِيَادٍ وَآلَ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den Umayyaden, allesamt,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بَنِي أُمَيَّةَ قَاطِبَةً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umayyata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qaatiba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dem Sohn Marjaanahs,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ٱبْنَ مَرْجَانَةَ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mardschaana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442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28888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Umar, dem Sohn Saads,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عُمَرَ بْنَ سَعْدٍ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laa'ana-llahu u'mara bna saa’d</a:t>
                      </a:r>
                    </a:p>
                    <a:p>
                      <a:pPr algn="r" fontAlgn="ctr"/>
                      <a:endParaRPr lang="es-ES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es-ES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Schimr,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شِمْراً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schimra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den Leuten, die aufsattelten und aufzäumten und sich verhüllten um Dich zu bekämpfen.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أَسْرَجَتْ وَأَلْجَمَتْ وَتَنَقَّبَتْ لِقِتَالِكَ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asradschat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tanaqqabat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liqitaalik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537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71825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Umar, dem Sohn Saads,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عُمَرَ بْنَ سَعْدٍ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laa'ana-llahu u'mara bna saa’d</a:t>
                      </a:r>
                    </a:p>
                    <a:p>
                      <a:pPr algn="r" fontAlgn="ctr"/>
                      <a:endParaRPr lang="es-ES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es-ES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Schimr,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شِمْراً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schimra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den Leuten, die aufsattelten und aufzäumten und sich verhüllten um Dich zu bekämpfen.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أَسْرَجَتْ وَأَلْجَمَتْ وَتَنَقَّبَتْ لِقِتَالِكَ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asradschat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tanaqqabat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liqitaalik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0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05521"/>
              </p:ext>
            </p:extLst>
          </p:nvPr>
        </p:nvGraphicFramePr>
        <p:xfrm>
          <a:off x="838200" y="379921"/>
          <a:ext cx="10515600" cy="551889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Aba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Abdillah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أَبَا عَبْدِ ٱللَّهِ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Sohn des Gesandten Allahs!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رَسُولِ ٱللَّهِ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 salaamu a'layka yaa bna rasuuli-llah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Sohn des Fürsten der Gläubigen, dem Herr der Regenten!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أَمِيرِ ٱلْمُؤْمِنِينَ وَٱبْنَ سَيِّدِ ٱلْوَصِيِّينَ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amiyri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muminiyna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wa-bna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sayyidi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wasiyyiyn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427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21489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Umar, dem Sohn Saads,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عُمَرَ بْنَ سَعْدٍ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laa'ana-llahu u'mara bna saa’d</a:t>
                      </a:r>
                    </a:p>
                    <a:p>
                      <a:pPr algn="r" fontAlgn="ctr"/>
                      <a:endParaRPr lang="es-ES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es-ES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Allahs Fluch sei auf Schimr,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شِمْراً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schimra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Allahs Fluch sei auf den Leuten, die aufsattelten und aufzäumten und sich verhüllten um Dich zu bekämpfen.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وَلَعَنَ ٱللَّهُ أُمَّةً أَسْرَجَتْ وَأَلْجَمَتْ وَتَنَقَّبَتْ لِقِتَالِكَ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laa'ana-llahu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asradschat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tanaqqabat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liqitaalik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522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34569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Mein Vater und meine Mutter seien Dir geopfert.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بِأَبِي أَنْتَ وَأُمِّي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ummiy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gewaltig ist meine Betroffenheit durch Dich.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لَقَدْ عَظُمَ مُصَابِي بِكَ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bitte ich Allah, der deinen Rang geehrt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فَأَسْأَلُ ٱللَّهَ ٱلَّذِي أَكْرَمَ مَقَامَكَ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akrama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maqaamak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910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18779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Mein Vater und meine Mutter seien Dir geopfert.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بِأَبِي أَنْتَ وَأُمِّي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Wahrlich, gewaltig ist meine Betroffenheit durch Dich.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لَقَدْ عَظُمَ مُصَابِي بِكَ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a'zhuma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musabiy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bitte ich Allah, der deinen Rang geehrt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فَأَسْأَلُ ٱللَّهَ ٱلَّذِي أَكْرَمَ مَقَامَكَ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akrama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maqaamak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66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901432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Mein Vater und meine Mutter seien Dir geopfert.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بِأَبِي أَنْتَ وَأُمِّي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ummiy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gewaltig ist meine Betroffenheit durch Dich.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لَقَدْ عَظُمَ مُصَابِي بِكَ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laqad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a'zhuma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So bitte ich Allah, der deinen Rang geehrt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فَأَسْأَلُ ٱللَّهَ ٱلَّذِي أَكْرَمَ مَقَامَكَ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asalu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llaha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akrama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maqaamak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665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34746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der mich durch Dich geehrt hat, dass er mich mit dem Trachten nach deiner Vergeltung zu bereichert,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وَأَكْرَمَنِي بِكَ أَنْ يَرْزُقَنِي طَلَبَ ثَأْرِكَ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akramaniy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yarzuqaniy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talaba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tharik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einem siegreichen Imam aus der Familie Muhammads,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إِمَامٍ مَنْصُورٍ مِنْ أَهْلِ بَيْتِ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 imaamin mansuurin min ahli bayti muhammad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mit Ihm und Seiner Familie.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261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766025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der mich durch Dich geehrt hat, dass er mich mit dem Trachten nach deiner Vergeltung zu bereichert,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وَأَكْرَمَنِي بِكَ أَنْ يَرْزُقَنِي طَلَبَ ثَأْرِكَ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akramaniy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yarzuqaniy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talaba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tharik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mit einem siegreichen Imam aus der Familie Muhammads,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إِمَامٍ مَنْصُورٍ مِنْ أَهْلِ بَيْتِ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ma' imaamin mansuurin min ahli bayti muhammad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mit Ihm und Seiner Familie.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041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82511"/>
              </p:ext>
            </p:extLst>
          </p:nvPr>
        </p:nvGraphicFramePr>
        <p:xfrm>
          <a:off x="838200" y="379921"/>
          <a:ext cx="10515600" cy="631698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der mich durch Dich geehrt hat, dass er mich mit dem Trachten nach deiner Vergeltung zu bereichert,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وَأَكْرَمَنِي بِكَ أَنْ يَرْزُقَنِي طَلَبَ ثَأْرِكَ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akramaniy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yarzuqaniy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talaba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tharik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einem siegreichen Imam aus der Familie Muhammads,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إِمَامٍ مَنْصُورٍ مِنْ أَهْلِ بَيْتِ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 imaamin mansuurin min ahli bayti muhammad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Allahs Segen sei mit Ihm und Seiner Familie.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6021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72683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4937829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577771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lass mich bei Dir im Diesseits und im Jenseits hoch angesehen sein, durch Hussain, der Friede sei mit Ihm.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ٱجْعَلْنِي عِنْدَكَ وَجِيهاً بِٱلْحُسَيْنِ عَلَيْهِ ٱلسَّلاَمُ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allahumma-dscha'lniy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i'ndaka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wadschiyhan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hussayni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dunyaa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ich ersuche die Nähe zu Allah und zu Seinem Gesandten,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أَتَقَرَّبُ إِلَىٰ ٱللَّهِ وَإِلَىٰ رَسُولِهِ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 ataqarrabu ilaa-llahi wa ilaa rasuuli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44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883354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4937829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577771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lass mich bei Dir im Diesseits und im Jenseits hoch angesehen sein, durch Hussain, der Friede sei mit Ihm.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ٱجْعَلْنِي عِنْدَكَ وَجِيهاً بِٱلْحُسَيْنِ عَلَيْهِ ٱلسَّلاَمُ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allahumma-dscha'lniy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i'ndaka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wadschiyhan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hussayni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Wahrlich, ich ersuche die Nähe zu Allah und zu Seinem Gesandten,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أَتَقَرَّبُ إِلَىٰ ٱللَّهِ وَإِلَىٰ رَسُولِهِ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 ataqarrabu ilaa-llahi wa ilaa rasuuli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664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9662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4937829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577771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lass mich bei Dir im Diesseits und im Jenseits hoch angesehen sein, durch Hussain, der Friede sei mit Ihm.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ٱجْعَلْنِي عِنْدَكَ وَجِيهاً بِٱلْحُسَيْنِ عَلَيْهِ ٱلسَّلاَمُ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allahumma-dscha'lniy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i'ndaka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wadschiyhan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hussayni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Wahrlich, ich ersuche die Nähe zu Allah und zu Seinem Gesandten,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أَتَقَرَّبُ إِلَىٰ ٱللَّهِ وَإِلَىٰ رَسُولِهِ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inniy ataqarrabu ilaa-llahi wa ilaa rasuuli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8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18536"/>
              </p:ext>
            </p:extLst>
          </p:nvPr>
        </p:nvGraphicFramePr>
        <p:xfrm>
          <a:off x="838200" y="379921"/>
          <a:ext cx="10515600" cy="551889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Aba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Abdillah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أَبَا عَبْدِ ٱللَّهِ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Sohn des Gesandten Allahs!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رَسُولِ ٱللَّهِ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salaamu a'layka yaa bna rasuuli-llah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Sohn des Fürsten der Gläubigen, dem Herr der Regenten!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أَمِيرِ ٱلْمُؤْمِنِينَ وَٱبْنَ سَيِّدِ ٱلْوَصِيِّينَ</a:t>
                      </a: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amiyri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muminiyna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wa-bna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sayyidi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wasiyyiyn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5415" marR="5415" marT="54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2719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45900"/>
              </p:ext>
            </p:extLst>
          </p:nvPr>
        </p:nvGraphicFramePr>
        <p:xfrm>
          <a:off x="838200" y="379921"/>
          <a:ext cx="10515600" cy="60731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zu dem Fürst der Gläubigen und zu Fatimah,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وَإِلَىٰ أَمِيرِ ٱلْمُؤْمِنِينَ وَإِلَىٰ فَاطِمَةَ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ilaa amiyri-l muminiyna wa ilaa faatima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zu Hassan und zu Dir, durch Deine Befolgung, und durch die Lossagung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وَإِلَىٰ ٱلْحَسَنِ وَإِلَيْكَ بِمُوَالاَتِكَ وَبِٱلْبَرَاءَةِ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hasani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von dem, der Dich bekämpfte und dir den Krieg erklärt hat.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(مِمَّنْ قَاتَلَكَ وَنَصَبَ لَكَ ٱلْحَرْبَ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qaatalaka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nasaba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066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35370"/>
              </p:ext>
            </p:extLst>
          </p:nvPr>
        </p:nvGraphicFramePr>
        <p:xfrm>
          <a:off x="838200" y="379921"/>
          <a:ext cx="10515600" cy="60731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zu dem Fürst der Gläubigen und zu Fatimah,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وَإِلَىٰ أَمِيرِ ٱلْمُؤْمِنِينَ وَإِلَىٰ فَاطِمَةَ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ilaa amiyri-l muminiyna wa ilaa faatima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zu Hassan und zu Dir, durch Deine Befolgung, und durch die Lossagung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وَإِلَىٰ ٱلْحَسَنِ وَإِلَيْكَ بِمُوَالاَتِكَ وَبِٱلْبَرَاءَةِ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hasani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muwaalaatika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baraaa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von dem, der Dich bekämpfte und dir den Krieg erklärt hat.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(مِمَّنْ قَاتَلَكَ وَنَصَبَ لَكَ ٱلْحَرْبَ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qaatalaka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nasaba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0032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5522"/>
              </p:ext>
            </p:extLst>
          </p:nvPr>
        </p:nvGraphicFramePr>
        <p:xfrm>
          <a:off x="838200" y="379921"/>
          <a:ext cx="10515600" cy="60731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zu dem Fürst der Gläubigen und zu Fatimah,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وَإِلَىٰ أَمِيرِ ٱلْمُؤْمِنِينَ وَإِلَىٰ فَاطِمَةَ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ilaa amiyri-l muminiyna wa ilaa faatima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zu Hassan und zu Dir, durch Deine Befolgung, und durch die Lossagung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وَإِلَىٰ ٱلْحَسَنِ وَإِلَيْكَ بِمُوَالاَتِكَ وَبِٱلْبَرَاءَةِ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hasani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von dem, der Dich bekämpfte und dir den Krieg erklärt hat.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(مِمَّنْ قَاتَلَكَ وَنَصَبَ لَكَ ٱلْحَرْبَ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qaatalaka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nasaba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harb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3665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651919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471574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44026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durch die Lossagung von denjenigen, die die Grundlage für das Unrecht und die Ungerechtigkeit gegen euch legten,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 وَبِٱلْبَرَاءَةِ مِمَّنْ أَسَّسَ أَسَاسَ ٱلظُّلْمِ وَٱلْجَوْرِ عَلَيْكُمْ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assasa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asaasa-zh-hulmi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dschauri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sage mich los für Allah und für Seinen Gesandten,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وَأَبْرَأُ إِلَىٰ ٱللَّهِ وَإِلَىٰ رَسُولِهِ)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abrau ilaa-llahi wa ilaa rasuuli)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von denjenigen, welche dafür die Grundlage legten,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مِمَّنْ أَسَّسَ أَسَاسَ ذٰلِكَ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assasa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asaasa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dhalik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7112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537828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52536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9023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Lossagung von denjenigen, die die Grundlage für das Unrecht und die Ungerechtigkeit gegen euch legten,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 وَبِٱلْبَرَاءَةِ مِمَّنْ أَسَّسَ أَسَاسَ ٱلظُّلْمِ وَٱلْجَوْرِ عَلَيْكُمْ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assasa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asaasa-zh-hulmi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dschauri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sage mich los für Allah und für Seinen Gesandten,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وَأَبْرَأُ إِلَىٰ ٱللَّهِ وَإِلَىٰ رَسُولِهِ)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abrau ilaa-llahi wa ilaa rasuuli)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von denjenigen, welche dafür die Grundlage legten,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مِمَّنْ أَسَّسَ أَسَاسَ ذٰلِكَ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assasa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asaasa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dhalik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865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60450"/>
              </p:ext>
            </p:extLst>
          </p:nvPr>
        </p:nvGraphicFramePr>
        <p:xfrm>
          <a:off x="838200" y="379921"/>
          <a:ext cx="10515600" cy="6134100"/>
        </p:xfrm>
        <a:graphic>
          <a:graphicData uri="http://schemas.openxmlformats.org/drawingml/2006/table">
            <a:tbl>
              <a:tblPr/>
              <a:tblGrid>
                <a:gridCol w="5504674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10926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Lossagung von denjenigen, die die Grundlage für das Unrecht und die Ungerechtigkeit gegen euch legten,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 وَبِٱلْبَرَاءَةِ مِمَّنْ أَسَّسَ أَسَاسَ ٱلظُّلْمِ وَٱلْجَوْرِ عَلَيْكُمْ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assasa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asaasa-zh-hulmi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dschauri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sage mich los für Allah und für Seinen Gesandten,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وَأَبْرَأُ إِلَىٰ ٱللَّهِ وَإِلَىٰ رَسُولِهِ)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abrau ilaa-llahi wa ilaa rasuuli)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von denjenigen, welche dafür die Grundlage legten,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مِمَّنْ أَسَّسَ أَسَاسَ ذٰلِكَ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mimman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assasa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asaasa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dhalik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56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386256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darauf ihr Werk aufbauten, und ihr Unrecht und ihre Ungerechtigkeit gegen Euch und Eure Anhänger fortsetzte.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وَبَنَىٰ عَلَيْهِ بُنْيَانَهُ وَجَرَىٰ فِي ظُلْمِهِ وَجَوْرِهِ عَلَيْكُمْ وَعلىٰ أَشْيَاعِكُمْ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banaa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bunyaanahu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dscharaa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zhulmihi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dschaurihi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aschyaai'kum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sage mich für Allah und für Euch von ihnen los,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بَرِئْتُ إِلَىٰ ٱللَّهِ وَإِلَيْكُمْ مِنْهُمْ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bariitu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minhum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ersuche die Nähe zu Allah, dann zu Euch durch die Liebe zu Euch und meine Liebe zu Eurem Anhänger,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وَأَتَقَرَّبُ إِلَىٰ ٱللَّهِ ثُمَّ إِلَيْكُمْ بِمُوَالاَتِكُمْ وَمُوَالاَةِ وَلِيِّكُمْ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ataqarrabu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waliyyikum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3878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33378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darauf ihr Werk aufbauten, und ihr Unrecht und ihre Ungerechtigkeit gegen Euch und Eure Anhänger fortsetzte.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وَبَنَىٰ عَلَيْهِ بُنْيَانَهُ وَجَرَىٰ فِي ظُلْمِهِ وَجَوْرِهِ عَلَيْكُمْ وَعلىٰ أَشْيَاعِكُمْ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banaa a'layhi bunyaanahu wa dscharaa fiy zhulmihi wa dschaurihi a'laykum wa a'laa aschyaai'kum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sage mich für Allah und für Euch von ihnen los,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بَرِئْتُ إِلَىٰ ٱللَّهِ وَإِلَيْكُمْ مِنْهُمْ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bariitu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minhum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ersuche die Nähe zu Allah, dann zu Euch durch die Liebe zu Euch und meine Liebe zu Eurem Anhänger,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وَأَتَقَرَّبُ إِلَىٰ ٱللَّهِ ثُمَّ إِلَيْكُمْ بِمُوَالاَتِكُمْ وَمُوَالاَةِ وَلِيِّكُمْ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ataqarrabu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waliyyikum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023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154399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darauf ihr Werk aufbauten, und ihr Unrecht und ihre Ungerechtigkeit gegen Euch und Eure Anhänger fortsetzte.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وَبَنَىٰ عَلَيْهِ بُنْيَانَهُ وَجَرَىٰ فِي ظُلْمِهِ وَجَوْرِهِ عَلَيْكُمْ وَعلىٰ أَشْيَاعِكُمْ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banaa a'layhi bunyaanahu wa dscharaa fiy zhulmihi wa dschaurihi a'laykum wa a'laa aschyaai'kum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sage mich für Allah und für Euch von ihnen los,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بَرِئْتُ إِلَىٰ ٱللَّهِ وَإِلَيْكُمْ مِنْهُمْ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bariitu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minhum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ersuche die Nähe zu Allah, dann zu Euch durch die Liebe zu Euch und meine Liebe zu Eurem Anhänger,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وَأَتَقَرَّبُ إِلَىٰ ٱللَّهِ ثُمَّ إِلَيْكُمْ بِمُوَالاَتِكُمْ وَمُوَالاَةِ وَلِيِّكُمْ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ataqarrabu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ilaa-llahi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muwaalaatikum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muwaalaati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waliyyikum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845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05039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durch die Lossagung von Euren Feinden,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وَبِٱلْبَرَاءَةِ مِنْ أَعْدَائِكُمْ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bi-l baraaati min aa'daaikum</a:t>
                      </a:r>
                    </a:p>
                    <a:p>
                      <a:pPr algn="r" fontAlgn="ctr"/>
                      <a:endParaRPr lang="sv-SE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sv-SE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jenen, die Euch den Krieg erklärt haben,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وَٱلنَّاصِبِينَ لَكُمُ ٱلْحَرْبَ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naasibiyna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lakumu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Lossagung von ihren Anhängern und Befolgern.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وَبِٱلْبَرَاءَةِ مِنْ أَشْيَاعِهِمْ وَأَتْبَاعِهِمْ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aschyaai'him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atbaai'him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82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553081"/>
              </p:ext>
            </p:extLst>
          </p:nvPr>
        </p:nvGraphicFramePr>
        <p:xfrm>
          <a:off x="838200" y="379921"/>
          <a:ext cx="10515600" cy="674370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Sohn der Fatimah, der Herrin der Frauen der Welten!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فَاطِمَةَ سَيِّدَةِ نِسَاءِ ٱلْعَالَمِينَ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faatimata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sayyidati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nisaai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a'alamiyn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Gerächter Allahs und Sohn seines Gerächten, der Alleinige, der Vereinsamte.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ثَارَ ٱللَّهِ وَٱبْنَ ثَارِهِ وَٱلْوِتْرَ ٱلْمَوْتُورَ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thaara-llahi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thaarihi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witra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mautuur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 und auf den Seelen, die sich an deiner Ruhestätte niedergelassen haben.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وَ عَلَىٰ ٱلأَرْوَاحِ ٱلَّتِي حَلَّتْ بِفِنَائِكَ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arwaahi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finaaik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561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191650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Lossagung von Euren Feinden,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وَبِٱلْبَرَاءَةِ مِنْ أَعْدَائِكُمْ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bi-l baraaati min aa'daaikum</a:t>
                      </a:r>
                    </a:p>
                    <a:p>
                      <a:pPr algn="r" fontAlgn="ctr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jenen, die Euch den Krieg erklärt haben,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وَٱلنَّاصِبِينَ لَكُمُ ٱلْحَرْبَ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naasibiyna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lakumu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harb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Lossagung von ihren Anhängern und Befolgern.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وَبِٱلْبَرَاءَةِ مِنْ أَشْيَاعِهِمْ وَأَتْبَاعِهِمْ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aschyaai'him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atbaai'him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5911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102312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Lossagung von Euren Feinden,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وَبِٱلْبَرَاءَةِ مِنْ أَعْدَائِكُمْ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bi-l baraaati min aa'daaikum</a:t>
                      </a:r>
                    </a:p>
                    <a:p>
                      <a:pPr algn="r" fontAlgn="ctr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sv-SE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jenen, die Euch den Krieg erklärt haben,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وَٱلنَّاصِبِينَ لَكُمُ ٱلْحَرْبَ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naasibiyna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lakumu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durch die Lossagung von ihren Anhängern und Befolgern.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وَبِٱلْبَرَاءَةِ مِنْ أَشْيَاعِهِمْ وَأَتْبَاعِهِمْ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aschyaai'him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atbaai'him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7184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59195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bin im Frieden mit dem, der mit Euch im Frieden ist,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سِلْمٌ لِمَنْ سَالَمَكُمْ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saalamakum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im Krieg gegen den, der Euch bekriegt,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وَحَرْبٌ لِمَنْ حَارَبَكُمْ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haarabakum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bin Freund von dem, der mit Euch befreundet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وَوَلِيٌّ لِمَنْ وَالاَكُمْ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waliyyun liman wa-l aakum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172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916450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bin im Frieden mit dem, der mit Euch im Frieden ist,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سِلْمٌ لِمَنْ سَالَمَكُمْ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saalamakum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bin im Krieg gegen den, der Euch bekriegt,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وَحَرْبٌ لِمَنْ حَارَبَكُمْ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harbun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haarabakum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bin Freund von dem, der mit Euch befreundet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وَوَلِيٌّ لِمَنْ وَالاَكُمْ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waliyyun liman wa-l aakum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3513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54350"/>
              </p:ext>
            </p:extLst>
          </p:nvPr>
        </p:nvGraphicFramePr>
        <p:xfrm>
          <a:off x="838200" y="379921"/>
          <a:ext cx="10515600" cy="48539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bin im Frieden mit dem, der mit Euch im Frieden ist,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إِنِّي سِلْمٌ لِمَنْ سَالَمَكُمْ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silmun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saalamakum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im Krieg gegen den, der Euch bekriegt,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وَحَرْبٌ لِمَنْ حَارَبَكُمْ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harbun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haarabakum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bin Freund von dem, der mit Euch befreundet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وَوَلِيٌّ لِمَنْ وَالاَكُمْ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waliyyun liman wa-l aakum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115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97630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45916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5643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bin Feind von dem, der mit Euch befeindet ist.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وَعَدُوٌّ لِمَنْ عَادَاكُمْ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a'duwwun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a'aadaakum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bitte ich Allah, der mich mit Eurer Erkenntnis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فَأَسْأَلُ ٱللَّهَ ٱلَّذِي أَكْرَمَنِي بِمَعْرِفَتِكُمْ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akramaniy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ma'rifatikum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der Erkenntnis Eurer Freunde, geehrt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وَمَعْرِفَةِ أَوْلِيَائِكُمْ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maa'rifati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auliyaaikum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4901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34635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517087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98513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Feind von dem, der mit Euch befeindet ist.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وَعَدُوٌّ لِمَنْ عَادَاكُمْ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a'duwwun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a'aadaakum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So bitte ich Allah, der mich mit Eurer Erkenntnis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فَأَسْأَلُ ٱللَّهَ ٱلَّذِي أَكْرَمَنِي بِمَعْرِفَتِكُمْ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asalu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llaha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akramaniy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ma'rifatikum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der Erkenntnis Eurer Freunde, geehrt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وَمَعْرِفَةِ أَوْلِيَائِكُمْ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maa'rifati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auliyaaikum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1567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37837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459161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056439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Feind von dem, der mit Euch befeindet ist.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وَعَدُوٌّ لِمَنْ عَادَاكُمْ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a'duwwun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liman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a'aadaakum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So bitte ich Allah, der mich mit Eurer Erkenntnis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فَأَسْأَلُ ٱللَّهَ ٱلَّذِي أَكْرَمَنِي بِمَعْرِفَتِكُمْ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akramaniy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ma'rifatikum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der Erkenntnis Eurer Freunde, geehrt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وَمَعْرِفَةِ أَوْلِيَائِكُمْ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maa'rifati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auliyaaikum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3753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273808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576947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74612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mich mit der Lossagung von Euren Feinden bereichert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وَرَزَقَنِيَ ٱلْبَرَاءَةَ مِنْ أَعْدَائِكُمْ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razaqaniya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baraaata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aa'daaikum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dass er mich mit Euch im Diesseits und im Jenseits sein lässt,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 يَجْعَلَنِي مَعَكُمْ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54302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yadscha'laniy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maa'akum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dass er mir zu Euch eine wahre Standhaftigkeit festigt, im Diesseits und im Jenseits.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 يُثَبِّتَ لِي عِنْدَكُمْ قَدَمَ صِدْقٍ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yuthabbita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i'ndakum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qadama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sidqin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2359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55965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5711552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804048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mich mit der Lossagung von Euren Feinden bereichert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وَرَزَقَنِيَ ٱلْبَرَاءَةَ مِنْ أَعْدَائِكُمْ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razaqaniya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aa'daaikum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dass er mich mit Euch im Diesseits und im Jenseits sein lässt,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 يَجْعَلَنِي مَعَكُمْ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yadscha'laniy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maa'akum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dunyaa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dass er mir zu Euch eine wahre Standhaftigkeit festigt, im Diesseits und im Jenseits.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 يُثَبِّتَ لِي عِنْدَكُمْ قَدَمَ صِدْقٍ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yuthabbita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i'ndakum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qadama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sidqin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29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93288"/>
              </p:ext>
            </p:extLst>
          </p:nvPr>
        </p:nvGraphicFramePr>
        <p:xfrm>
          <a:off x="838200" y="379921"/>
          <a:ext cx="10515600" cy="674370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Sohn der Fatimah, der Herrin der Frauen der Welten!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فَاطِمَةَ سَيِّدَةِ نِسَاءِ ٱلْعَالَمِينَ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salaamu a'layka yaa bna faatimata sayyidati nisaai-l a'alamiyn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Gerächter Allahs und Sohn seines Gerächten, der Alleinige, der Vereinsamte.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ثَارَ ٱللَّهِ وَٱبْنَ ثَارِهِ وَٱلْوِتْرَ ٱلْمَوْتُورَ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thaara-llahi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thaarihi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witra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mautuur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 und auf den Seelen, die sich an deiner Ruhestätte niedergelassen haben.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وَ عَلَىٰ ٱلأَرْوَاحِ ٱلَّتِي حَلَّتْ بِفِنَائِكَ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arwaahi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finaaik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5409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260519"/>
              </p:ext>
            </p:extLst>
          </p:nvPr>
        </p:nvGraphicFramePr>
        <p:xfrm>
          <a:off x="838200" y="379921"/>
          <a:ext cx="10515600" cy="6438900"/>
        </p:xfrm>
        <a:graphic>
          <a:graphicData uri="http://schemas.openxmlformats.org/drawingml/2006/table">
            <a:tbl>
              <a:tblPr/>
              <a:tblGrid>
                <a:gridCol w="5715690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799910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mich mit der Lossagung von Euren Feinden bereichert hat,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وَرَزَقَنِيَ ٱلْبَرَاءَةَ مِنْ أَعْدَائِكُمْ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razaqaniya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aa'daaikum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dass er mich mit Euch im Diesseits und im Jenseits sein lässt,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 يَجْعَلَنِي مَعَكُمْ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yadscha'laniy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maa'akum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dunyaa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dass er mir zu Euch eine wahre Standhaftigkeit festigt, im Diesseits und im Jenseits.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 يُثَبِّتَ لِي عِنْدَكُمْ قَدَمَ صِدْقٍ فِي ٱلدُّنْيَا وَٱلآخِرَةِ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yuthabbita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i'ndakum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qadama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sidqin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-d-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dunyaa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aachira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5812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22788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ich bitte Ihn darum, mich die gelobte Rangstufe, die Ihr bei Allah innehabt, zu erreichen,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وَأَسْأَلُهُ أَنْ يُبَلِّغَنِيَ ٱلْمَقَامَ ٱلْمَحْمُودَ لَكُمْ عِنْدَ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asaluhu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yuballighaniya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maqaama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mahmuuda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i'nda-llah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um mich mit dem Trachten nach meiner Vergeltung zu bereichern,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 يَرْزُقَنِي طَلَبَ ثَأْرِي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yarzuqaniy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talaba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thariy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einem offenkundigen, wahrheitssprechenden Imam der Rechtleitung, von Euch,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إِمَامٍ هُدىًٰ ظَاهِرٍ نَاطِقٍ بِٱلْحَقِّ مِنْكُمْ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imaami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hudan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zhaahirn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naatiqin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haqqi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4131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15550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bitte Ihn darum, mich die gelobte Rangstufe, die Ihr bei Allah innehabt, zu erreichen,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وَأَسْأَلُهُ أَنْ يُبَلِّغَنِيَ ٱلْمَقَامَ ٱلْمَحْمُودَ لَكُمْ عِنْدَ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yuballighaniya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mahmuuda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i'nda-llah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um mich mit dem Trachten nach meiner Vergeltung zu bereichern,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 يَرْزُقَنِي طَلَبَ ثَأْرِي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yarzuqaniy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talaba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thariy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einem offenkundigen, wahrheitssprechenden Imam der Rechtleitung, von Euch,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إِمَامٍ هُدىًٰ ظَاهِرٍ نَاطِقٍ بِٱلْحَقِّ مِنْكُمْ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ma'a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imaami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hudan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zhaahirn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naatiqin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haqqi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0896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72825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ich bitte Ihn darum, mich die gelobte Rangstufe, die Ihr bei Allah innehabt, zu erreichen,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وَأَسْأَلُهُ أَنْ يُبَلِّغَنِيَ ٱلْمَقَامَ ٱلْمَحْمُودَ لَكُمْ عِنْدَ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yuballighaniya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mahmuuda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i'nda-llah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um mich mit dem Trachten nach meiner Vergeltung zu bereichern,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 يَرْزُقَنِي طَلَبَ ثَأْرِي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yarzuqaniy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talaba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thariy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mit einem offenkundigen, wahrheitssprechenden Imam der Rechtleitung, von Euch,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إِمَامٍ هُدىًٰ ظَاهِرٍ نَاطِقٍ بِٱلْحَقِّ مِنْكُمْ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ma'a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imaami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hudan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zhaahirn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naatiqin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haqqi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1525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61413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Ich bitte Allah bei Eurem Recht und der Stellung, die ihr bei Ihm habt,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 ٱللَّهَ بِحَقِّكُمْ وَبِٱلشَّأْنِ ٱلَّذِي لَكُمْ عِنْدَهُ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asaluhu-llaha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haqqikum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schhani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lladhiy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i’nda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dass Er mir wegen meiner Anteilnahme an Eurer Tragödie,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 يُعْطِيَنِي بِمُصَابِي بِكُمْ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yua'tiyaniy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das Vorzüglichste, was einem Leidtrauernden an Lohn gegeben werden kann, zu gewähren.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مَا يُعْطِي مُصَاباً بِمُصِيبَتِهِ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afdala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yua`tiy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musaaban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musiybati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8133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4565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bitte Allah bei Eurem Recht und der Stellung, die ihr bei Ihm habt,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 ٱللَّهَ بِحَقِّكُمْ وَبِٱلشَّأْنِ ٱلَّذِي لَكُمْ عِنْدَهُ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asaluhu-llaha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haqqikum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schhani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i’nda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dass Er mir wegen meiner Anteilnahme an Eurer Tragödie,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 يُعْطِيَنِي بِمُصَابِي بِكُمْ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yua'tiyaniy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musaabiy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bikum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das Vorzüglichste, was einem Leidtrauernden an Lohn gegeben werden kann, zu gewähren.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مَا يُعْطِي مُصَاباً بِمُصِيبَتِهِ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afdala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yua`tiy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musaaban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musiybati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8244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8160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554325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961275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Ich bitte Allah bei Eurem Recht und der Stellung, die ihr bei Ihm habt,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 ٱللَّهَ بِحَقِّكُمْ وَبِٱلشَّأْنِ ٱلَّذِي لَكُمْ عِنْدَهُ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asaluhu-llaha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haqqikum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schhani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lladhiy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i’nda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dass Er mir wegen meiner Anteilnahme an Eurer Tragödie,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 يُعْطِيَنِي بِمُصَابِي بِكُمْ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yua'tiyaniy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musaabiy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das Vorzüglichste, was einem Leidtrauernden an Lohn gegeben werden kann, zu gewähren.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مَا يُعْطِي مُصَاباً بِمُصِيبَتِهِ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afdala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yua`tiy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musaaban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musiybati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5439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84201"/>
              </p:ext>
            </p:extLst>
          </p:nvPr>
        </p:nvGraphicFramePr>
        <p:xfrm>
          <a:off x="838200" y="379921"/>
          <a:ext cx="10515600" cy="56464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Eine Tragödie! Welch eine gewaltige Heimsuchung sie für den Islam doch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مُصِيبَةً مَا أَعْظَمَهَا وَأَعْظَمَ رَزِيَّتَهَا فِي ٱلإِسْلاَمِ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musiybatan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aa'zhamahaa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aa'zhama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raziyyatahaa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islam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für die gesammten Himmel und die Erde.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وَفِي جَمِيعِ ٱلسَّمَاوَاتِ وَٱلأَرْضِ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samaawaati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zähle mich in meiner jetzigen Situation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ٱجْعَلْنِي فِي مَقَامِي هٰذَا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allahumma-dscha'lniy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1329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018390"/>
              </p:ext>
            </p:extLst>
          </p:nvPr>
        </p:nvGraphicFramePr>
        <p:xfrm>
          <a:off x="838200" y="379921"/>
          <a:ext cx="10515600" cy="56464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Eine Tragödie! Welch eine gewaltige Heimsuchung sie für den Islam doch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مُصِيبَةً مَا أَعْظَمَهَا وَأَعْظَمَ رَزِيَّتَهَا فِي ٱلإِسْلاَمِ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musiybatan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aa'zhamahaa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aa'zhama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raziyyatahaa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islam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für die gesammten Himmel und die Erde.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وَفِي جَمِيعِ ٱلسَّمَاوَاتِ وَٱلأَرْضِ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'-s-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samaawaati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zähle mich in meiner jetzigen Situation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ٱجْعَلْنِي فِي مَقَامِي هٰذَا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allahumma-dscha'lniy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maqaamiy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5217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40572"/>
              </p:ext>
            </p:extLst>
          </p:nvPr>
        </p:nvGraphicFramePr>
        <p:xfrm>
          <a:off x="838200" y="379921"/>
          <a:ext cx="10515600" cy="56464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Eine Tragödie! Welch eine gewaltige Heimsuchung sie für den Islam doch ist,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مُصِيبَةً مَا أَعْظَمَهَا وَأَعْظَمَ رَزِيَّتَهَا فِي ٱلإِسْلاَمِ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musiybatan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aa'zhamahaa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aa'zhama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raziyyatahaa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islam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für die gesammten Himmel und die Erde.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وَفِي جَمِيعِ ٱلسَّمَاوَاتِ وَٱلأَرْضِ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'-s-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samaawaati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zähle mich in meiner jetzigen Situation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ٱجْعَلْنِي فِي مَقَامِي هٰذَا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allahumma-dscha'lniy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maqaamiy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haadhaa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81006"/>
              </p:ext>
            </p:extLst>
          </p:nvPr>
        </p:nvGraphicFramePr>
        <p:xfrm>
          <a:off x="838200" y="379921"/>
          <a:ext cx="10515600" cy="674370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Sohn der Fatimah, der Herrin der Frauen der Welten!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بْنَ فَاطِمَةَ سَيِّدَةِ نِسَاءِ ٱلْعَالَمِينَ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 salaamu a'layka yaa bna faatimata sayyidati nisaai-l a'alamiyn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Gerächter Allahs und Sohn seines Gerächten, der Alleinige, der Vereinsamte.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ثَارَ ٱللَّهِ وَٱبْنَ ثَارِهِ وَٱلْوِتْرَ ٱلْمَوْتُورَ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thaara-llahi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thaarihi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witra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mautuur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 und auf den Seelen, die sich an deiner Ruhestätte niedergelassen haben.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وَ عَلَىٰ ٱلأَرْوَاحِ ٱلَّتِي حَلَّتْ بِفِنَائِكَ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arwaahi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hallat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finaaik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6635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11758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zu denjenigen, die von Dir Segen, Barmherzigkeit und Vergebung erhalten.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مِمَّنْ تَنَالُهُ مِنْكَ صَلَوَاتٌ وَرَحْمَةٌ وَمَغْفِرَةٌ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mimman tanaaluhu minka salawaatun wa rahmatun wa maghfira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mache mein Leben so, wie das Leben Mohammads und der Familie Mohammads.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 مَحْيَايَ مَحْيَا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allahumma-dscha'l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mahyaaya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mache meinen Tod so, wie den Tod Mohammads und der Familie Mohammads.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وَمَمَاتِي مَمَاتَ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mamaatiy mamaata muhammadin wa aali muhammad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9699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555205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zu denjenigen, die von Dir Segen, Barmherzigkeit und Vergebung erhalten.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مِمَّنْ تَنَالُهُ مِنْكَ صَلَوَاتٌ وَرَحْمَةٌ وَمَغْفِرَةٌ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 tanaaluhu minka salawaatun wa rahmatun wa maghfira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mache mein Leben so, wie das Leben Mohammads und der Familie Mohammads.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 مَحْيَايَ مَحْيَا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allahumma-dscha'l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mahyaaya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mahyaa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mache meinen Tod so, wie den Tod Mohammads und der Familie Mohammads.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وَمَمَاتِي مَمَاتَ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 mamaatiy mamaata muhammadin wa aali muhammad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8435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616643"/>
              </p:ext>
            </p:extLst>
          </p:nvPr>
        </p:nvGraphicFramePr>
        <p:xfrm>
          <a:off x="838200" y="379921"/>
          <a:ext cx="10515600" cy="64998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zu denjenigen, die von Dir Segen, Barmherzigkeit und Vergebung erhalten.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مِمَّنْ تَنَالُهُ مِنْكَ صَلَوَاتٌ وَرَحْمَةٌ وَمَغْفِرَةٌ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mimman tanaaluhu minka salawaatun wa rahmatun wa maghfira</a:t>
                      </a:r>
                    </a:p>
                    <a:p>
                      <a:pPr algn="r" fontAlgn="ctr"/>
                      <a:endParaRPr lang="fi-FI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mache mein Leben so, wie das Leben Mohammads und der Familie Mohammads.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ٱجْعَلْ مَحْيَايَ مَحْيَا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allahumma-dscha'l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mahyaaya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mahyaa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mache meinen Tod so, wie den Tod Mohammads und der Familie Mohammads.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وَمَمَاتِي مَمَاتَ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 mamaatiy mamaata muhammadin wa aali muhammad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0990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72396"/>
              </p:ext>
            </p:extLst>
          </p:nvPr>
        </p:nvGraphicFramePr>
        <p:xfrm>
          <a:off x="838200" y="379921"/>
          <a:ext cx="10515600" cy="6377940"/>
        </p:xfrm>
        <a:graphic>
          <a:graphicData uri="http://schemas.openxmlformats.org/drawingml/2006/table">
            <a:tbl>
              <a:tblPr/>
              <a:tblGrid>
                <a:gridCol w="5893605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621995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wahrlich, dies ist ein Tag,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إِنَّ هٰذَا يَوْمٌ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von den Umayyaden und der Sohn der Leberverzehrenden (Hind, Mutter von Muawiya) als Segen erachtet wurde,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تَبَرَّكَتْ بِهِ بَنُو أُمَيَّةَ وَٱبْنُ آكِلَةِ ٱلأَكبَادِ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tabarrakat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banuu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umayyata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aakilati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akbaad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er, der verfluchte Sohn des Verfluchten, von deiner Zunge und der Zunge Deines Propheten,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ٱللَّعِينُ ٱبْنُ ٱللَّعِينِ عَلَىٰ لِسَانِكَ وَلِسَانِ نَبِيِّكَ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llai'ynu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laiyni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lisaanika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lisaani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2689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56613"/>
              </p:ext>
            </p:extLst>
          </p:nvPr>
        </p:nvGraphicFramePr>
        <p:xfrm>
          <a:off x="838200" y="379921"/>
          <a:ext cx="10515600" cy="6377940"/>
        </p:xfrm>
        <a:graphic>
          <a:graphicData uri="http://schemas.openxmlformats.org/drawingml/2006/table">
            <a:tbl>
              <a:tblPr/>
              <a:tblGrid>
                <a:gridCol w="593911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57648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wahrlich, dies ist ein Tag,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إِنَّ هٰذَا يَوْمٌ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von den Umayyaden und der Sohn der Leberverzehrenden (Hind, Mutter von Muawiya) als Segen erachtet wurde,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تَبَرَّكَتْ بِهِ بَنُو أُمَيَّةَ وَٱبْنُ آكِلَةِ ٱلأَكبَادِ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tabarrakat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banuu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umayyata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aakilati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akbaad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er, der verfluchte Sohn des Verfluchten, von deiner Zunge und der Zunge Deines Propheten,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ٱللَّعِينُ ٱبْنُ ٱللَّعِينِ عَلَىٰ لِسَانِكَ وَلِسَانِ نَبِيِّكَ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llai'ynu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laiyni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lisaanika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lisaani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0624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57444"/>
              </p:ext>
            </p:extLst>
          </p:nvPr>
        </p:nvGraphicFramePr>
        <p:xfrm>
          <a:off x="838200" y="379921"/>
          <a:ext cx="10515600" cy="6377940"/>
        </p:xfrm>
        <a:graphic>
          <a:graphicData uri="http://schemas.openxmlformats.org/drawingml/2006/table">
            <a:tbl>
              <a:tblPr/>
              <a:tblGrid>
                <a:gridCol w="598876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452683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wahrlich, dies ist ein Tag,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إِنَّ هٰذَا يَوْمٌ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von den Umayyaden und der Sohn der Leberverzehrenden (Hind, Mutter von Muawiya) als Segen erachtet wurde,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تَبَرَّكَتْ بِهِ بَنُو أُمَيَّةَ وَٱبْنُ آكِلَةِ ٱلأَكبَادِ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tabarrakat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banuu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umayyata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aakilati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akbaad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er, der verfluchte Sohn des Verfluchten, von deiner Zunge und der Zunge Deines Propheten,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ٱللَّعِينُ ٱبْنُ ٱللَّعِينِ عَلَىٰ لِسَانِكَ وَلِسَانِ نَبِيِّكَ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llai'ynu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laiyni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lisaanika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lisaani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nabiyyik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73529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34846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Allahs Segen sei auf Ihm und Seiner Familie,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jedem Ort und an jeder Stelle, an denen Dein Prophet Halt machte,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كُلِّ مَوْطِنٍ وَمَوْقِفٍ وَقَفَ فِيهِ نَبِيُّكَ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kulli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mautinin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mauqifin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waqafa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nabiyyuk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auf Ihm und Seiner Familie.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7695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990272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auf Ihm und Seiner Familie,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 jedem Ort und an jeder Stelle, an denen Dein Prophet Halt machte,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كُلِّ مَوْطِنٍ وَمَوْقِفٍ وَقَفَ فِيهِ نَبِيُّكَ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kulli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mautinin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mauqifin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waqafa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nabiyyuk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auf Ihm und Seiner Familie.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6174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43532"/>
              </p:ext>
            </p:extLst>
          </p:nvPr>
        </p:nvGraphicFramePr>
        <p:xfrm>
          <a:off x="838200" y="379921"/>
          <a:ext cx="10515600" cy="54635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Allahs Segen sei auf Ihm und Seiner Familie,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 jedem Ort und an jeder Stelle, an denen Dein Prophet Halt machte,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كُلِّ مَوْطِنٍ وَمَوْقِفٍ وَقَفَ فِيهِ نَبِيُّكَ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kulli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mautinin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mauqifin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waqafa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nabiyyuk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Allahs Segen sei auf Ihm und Seiner Familie.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sallaa-llahu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477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25321"/>
              </p:ext>
            </p:extLst>
          </p:nvPr>
        </p:nvGraphicFramePr>
        <p:xfrm>
          <a:off x="838200" y="379921"/>
          <a:ext cx="10515600" cy="62560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verfluche Abu </a:t>
                      </a:r>
                      <a:r>
                        <a:rPr lang="de-CH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Sufyaan</a:t>
                      </a:r>
                      <a:r>
                        <a:rPr lang="de-CH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und </a:t>
                      </a:r>
                      <a:r>
                        <a:rPr lang="de-CH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Muawiyah</a:t>
                      </a:r>
                      <a:r>
                        <a:rPr lang="de-CH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und </a:t>
                      </a:r>
                      <a:r>
                        <a:rPr lang="de-CH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Yazid</a:t>
                      </a:r>
                      <a:r>
                        <a:rPr lang="de-CH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 Sohn des </a:t>
                      </a:r>
                      <a:r>
                        <a:rPr lang="de-CH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Muawiyah</a:t>
                      </a:r>
                      <a:r>
                        <a:rPr lang="de-CH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أَبَا سُفْيَانَ وَمُعَاوِيَةَ وَيَزيدَ بْنَ مُعَاوِيَةَ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sufyiana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mua'awiyata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yazyda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mua'awya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auf ihnen sei Dein Fluch für immer und immer ewig,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عَلَيْهِمْ مِنْكَ ٱللَّعْنَةُ أَبَدَ ٱلآبِدِينَ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aabidiyn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dies ist ein Tag, an dem sich die Familie Ziyads und die Familie Marwaans freuten,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وَهٰذَا يَوْمٌ فَرِحَتْ بِهِ آلُ زِيَادٍ وَآلُ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farihat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6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79340"/>
              </p:ext>
            </p:extLst>
          </p:nvPr>
        </p:nvGraphicFramePr>
        <p:xfrm>
          <a:off x="838200" y="379921"/>
          <a:ext cx="10515600" cy="57683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Mit Euch sei von mir der Friede Gottes.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عَلَيْكُمْ مِنِّي جَمِيعاً سَلاَمُ ٱللَّهِ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dschamiya’an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Ewig, solange ich fortbestehe und solange die Nacht und der Tag fortbesteht.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أَبَداً مَا بَقيتُ وَبَقِيَ ٱللَّيْلُ وَٱلنَّهَارُ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abadan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baqytu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baqiya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laylu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nahaar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75495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693545"/>
              </p:ext>
            </p:extLst>
          </p:nvPr>
        </p:nvGraphicFramePr>
        <p:xfrm>
          <a:off x="838200" y="379921"/>
          <a:ext cx="10515600" cy="62560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Abu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Sufyaan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Muawiyah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Yazid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Sohn des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Muawiyah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أَبَا سُفْيَانَ وَمُعَاوِيَةَ وَيَزيدَ بْنَ مُعَاوِيَةَ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sufyiana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mua'awiyata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yazyda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mua'awya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auf ihnen sei Dein Fluch für immer und immer ewig,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عَلَيْهِمْ مِنْكَ ٱللَّعْنَةُ أَبَدَ ٱلآبِدِينَ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laa'natu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abada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aabidiyn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dies ist ein Tag, an dem sich die Familie Ziyads und die Familie Marwaans freuten,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وَهٰذَا يَوْمٌ فَرِحَتْ بِهِ آلُ زِيَادٍ وَآلُ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yaumun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farihat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0092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678063"/>
              </p:ext>
            </p:extLst>
          </p:nvPr>
        </p:nvGraphicFramePr>
        <p:xfrm>
          <a:off x="838200" y="379921"/>
          <a:ext cx="10515600" cy="62560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Abu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Sufyaan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Muawiyah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und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Yazid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 Sohn des </a:t>
                      </a:r>
                      <a:r>
                        <a:rPr lang="de-CH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Muawiyah</a:t>
                      </a:r>
                      <a:r>
                        <a:rPr lang="de-CH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أَبَا سُفْيَانَ وَمُعَاوِيَةَ وَيَزيدَ بْنَ مُعَاوِيَةَ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sufyiana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mua'awiyata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yazyda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mua'awya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auf ihnen sei Dein Fluch für immer und immer ewig,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عَلَيْهِمْ مِنْكَ ٱللَّعْنَةُ أَبَدَ ٱلآبِدِينَ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laa'natu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abada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aabidiyn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dies ist ein Tag, an dem sich die Familie Ziyads und die Familie Marwaans freuten,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وَهٰذَا يَوْمٌ فَرِحَتْ بِهِ آلُ زِيَادٍ وَآلُ مَرْوَانَ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yaumun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farihat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ziyaadin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marwaan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5556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68954"/>
              </p:ext>
            </p:extLst>
          </p:nvPr>
        </p:nvGraphicFramePr>
        <p:xfrm>
          <a:off x="838200" y="379921"/>
          <a:ext cx="10515600" cy="62560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weil sie Hussain ermordeten, Allahs Segen sei mit Ihm.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بِقَتْلِهِمُ ٱلْحُسَيْنَ صَلَوَاتُ ٱللَّهِ عَلَيْهِ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qatlihimu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salawaatu-llahi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a'alay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so vermehre Deinen Fluch auf ihnen und die qualvolle Strafe.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فَضَاعِفْ عَلَيْهِمُ ٱللَّعْنَ مِنْكَ وَٱلْعَذَابَ (ٱلأَلِيمَ)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fadaai'f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a'adhaaba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(-l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aliym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ich ersuche an diesem Tag die Nähe zu Dir,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أَتَقَرَّبُ إِلَيْكَ فِي هٰذَا ٱلْيَوْمِ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ataqarrabu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7497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838484"/>
              </p:ext>
            </p:extLst>
          </p:nvPr>
        </p:nvGraphicFramePr>
        <p:xfrm>
          <a:off x="838200" y="379921"/>
          <a:ext cx="10515600" cy="62560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weil sie Hussain ermordeten, Allahs Segen sei mit Ihm.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بِقَتْلِهِمُ ٱلْحُسَيْنَ صَلَوَاتُ ٱللَّهِ عَلَيْهِ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qatlihimu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salawaatu-llahi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so vermehre Deinen Fluch auf ihnen und die qualvolle Strafe.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فَضَاعِفْ عَلَيْهِمُ ٱللَّعْنَ مِنْكَ وَٱلْعَذَابَ (ٱلأَلِيمَ)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fadaai'f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laa'na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a'adhaaba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(-l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aliym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ich ersuche an diesem Tag die Nähe zu Dir,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أَتَقَرَّبُ إِلَيْكَ فِي هٰذَا ٱلْيَوْمِ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ataqarrabu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1580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3451"/>
              </p:ext>
            </p:extLst>
          </p:nvPr>
        </p:nvGraphicFramePr>
        <p:xfrm>
          <a:off x="838200" y="379921"/>
          <a:ext cx="10515600" cy="62560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weil sie Hussain ermordeten, Allahs Segen sei mit Ihm.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بِقَتْلِهِمُ ٱلْحُسَيْنَ صَلَوَاتُ ٱللَّهِ عَلَيْهِ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qatlihimu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salawaatu-llahi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so vermehre Deinen Fluch auf ihnen und die qualvolle Strafe.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فَضَاعِفْ عَلَيْهِمُ ٱللَّعْنَ مِنْكَ وَٱلْعَذَابَ (ٱلأَلِيمَ)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fadaai'f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a'adhaaba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(-l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aliym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ich ersuche an diesem Tag die Nähe zu Dir,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أَتَقَرَّبُ إِلَيْكَ فِي هٰذَا ٱلْيَوْمِ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ataqarrabu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haadhaa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yaum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9890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2292"/>
              </p:ext>
            </p:extLst>
          </p:nvPr>
        </p:nvGraphicFramePr>
        <p:xfrm>
          <a:off x="838200" y="379921"/>
          <a:ext cx="10515600" cy="50368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in meinem jetzigen Umstand,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وَفِي مَوْقِفِي هٰذَا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mauqifiy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haadhaa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an allen Tagen meines Lebens,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وَأَيَّامِ حَيَاتِي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ayyaami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hayaatiy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durch die Lossagung und die Verfluchung von ihnen,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بِٱلْبَرَاءَةِ مِنْهُمْ وَٱللَّعْنَةِ عَلَيْهِمْ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3493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9357"/>
              </p:ext>
            </p:extLst>
          </p:nvPr>
        </p:nvGraphicFramePr>
        <p:xfrm>
          <a:off x="838200" y="379921"/>
          <a:ext cx="10515600" cy="50368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in meinem jetzigen Umstand,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وَفِي مَوْقِفِي هٰذَا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mauqifiy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an allen Tagen meines Lebens,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وَأَيَّامِ حَيَاتِي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ayyaami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hayaatiy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durch die Lossagung und die Verfluchung von ihnen,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بِٱلْبَرَاءَةِ مِنْهُمْ وَٱللَّعْنَةِ عَلَيْهِمْ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laa'nati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66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04902"/>
              </p:ext>
            </p:extLst>
          </p:nvPr>
        </p:nvGraphicFramePr>
        <p:xfrm>
          <a:off x="838200" y="379921"/>
          <a:ext cx="10515600" cy="503682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in meinem jetzigen Umstand,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وَفِي مَوْقِفِي هٰذَا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mauqifiy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haadhaa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an allen Tagen meines Lebens,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وَأَيَّامِ حَيَاتِي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ayyaami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hayaatiy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durch die Lossagung und die Verfluchung von ihnen,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بِٱلْبَرَاءَةِ مِنْهُمْ وَٱللَّعْنَةِ عَلَيْهِمْ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bi-l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baraaati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minhum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laa'nati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241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110208"/>
              </p:ext>
            </p:extLst>
          </p:nvPr>
        </p:nvGraphicFramePr>
        <p:xfrm>
          <a:off x="838200" y="379921"/>
          <a:ext cx="10515600" cy="58902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durch die Liebe zu Deinem Propheten und der Familie Deines Propheten,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وَبِٱلْمُوَالاَةِ لِنَبِيِّكَ وَآلِ نَبِيِّكَ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muwaalaati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nabiyyika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nabiyyik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auf Ihm und Ihnen sei der Friede.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عَلَيْهِ وَعَلَيْهِمُ ٱلسَّلاَمُ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a'layhimu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DE" sz="6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ar-SY" sz="96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6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CH" sz="4800" b="0" i="1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5301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02901"/>
              </p:ext>
            </p:extLst>
          </p:nvPr>
        </p:nvGraphicFramePr>
        <p:xfrm>
          <a:off x="838200" y="379921"/>
          <a:ext cx="10515600" cy="58902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durch die Liebe zu Deinem Propheten und der Familie Deines Propheten,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وَبِٱلْمُوَالاَةِ لِنَبِيِّكَ وَآلِ نَبِيِّكَ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muwaalaati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nabiyyika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nabiyyik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auf Ihm und Ihnen sei der Friede.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عَلَيْهِ وَعَلَيْهِمُ ٱلسَّلاَمُ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a'layhimu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DE" sz="6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endParaRPr lang="ar-SY" sz="96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60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CH" sz="4800" b="0" i="1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90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15523"/>
              </p:ext>
            </p:extLst>
          </p:nvPr>
        </p:nvGraphicFramePr>
        <p:xfrm>
          <a:off x="838200" y="379921"/>
          <a:ext cx="10515600" cy="57683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Euch sei von mir der Friede Gottes.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عَلَيْكُمْ مِنِّي جَمِيعاً سَلاَمُ ٱللَّهِ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dschamiya’an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Ewig, solange ich fortbestehe und solange die Nacht und der Tag fortbesteht.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أَبَداً مَا بَقيتُ وَبَقِيَ ٱللَّيْلُ وَٱلنَّهَارُ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abadan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baqytu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baqiya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laylu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nahaar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Aba Abdillah,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0506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80748"/>
              </p:ext>
            </p:extLst>
          </p:nvPr>
        </p:nvGraphicFramePr>
        <p:xfrm>
          <a:off x="838200" y="379921"/>
          <a:ext cx="10515600" cy="589661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Dann 100 Mal rezitieren: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verfluche den ersten Tyrannen,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أَوَّلَ ظَالِمٍ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awwala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zhaalim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welcher das Recht Muhammads und der Familie Muhammads unterdrückte,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ظَلَمَ حَقَّ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zhalama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haqqa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seinem letzten Befolger darin.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وَآخِرَ تَابِعٍ لَهُ عَلَىٰ ذٰلِكَ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taabighin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dhaalik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45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5101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9271"/>
              </p:ext>
            </p:extLst>
          </p:nvPr>
        </p:nvGraphicFramePr>
        <p:xfrm>
          <a:off x="838200" y="379921"/>
          <a:ext cx="10515600" cy="589661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Dann 100 Mal rezitieren: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den ersten Tyrannen,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أَوَّلَ ظَالِمٍ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awwala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zhaalim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welcher das Recht Muhammads und der Familie Muhammads unterdrückte,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ظَلَمَ حَقَّ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zhalama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haqqa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seinem letzten Befolger darin.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وَآخِرَ تَابِعٍ لَهُ عَلَىٰ ذٰلِكَ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taabighin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dhaalik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45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24925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72436"/>
              </p:ext>
            </p:extLst>
          </p:nvPr>
        </p:nvGraphicFramePr>
        <p:xfrm>
          <a:off x="838200" y="379921"/>
          <a:ext cx="10515600" cy="589661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Dann 100 Mal rezitieren: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den ersten Tyrannen,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 أَوَّلَ ظَالِمٍ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awwala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zhaalim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welcher das Recht Muhammads und der Familie Muhammads unterdrückte,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ظَلَمَ حَقَّ مُحَمَّدٍ وَآلِ مُحَمَّدٍ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zhalama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haqqa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muhammadin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aali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muhammad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seinem letzten Befolger darin.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وَآخِرَ تَابِعٍ لَهُ عَلَىٰ ذٰلِكَ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aachira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taabighin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lahu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dhaalik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45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09068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15133"/>
              </p:ext>
            </p:extLst>
          </p:nvPr>
        </p:nvGraphicFramePr>
        <p:xfrm>
          <a:off x="838200" y="379921"/>
          <a:ext cx="10515600" cy="58902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verfluche jene Gruppe, die gegen Hussain agierte,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ٱلْعَنِ ٱلْعِصَابَةَ ٱلَّتِي جَاهَدَتِ ٱلْحُسَيْنَ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a'ni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i'saabat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dschaahadati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folgte, gehorchte und die Treue schwörte für seine Ermordung.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وَشَايَعَتْ وَبَايَعَتْ وَتَابَعَتْ عَلَىٰ قَتْلِهِ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schaayaa'at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baayaa'at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sie allesamt.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ٱلْعَنْهُمْ جَمِيعاً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dschamiya'a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1730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42968"/>
              </p:ext>
            </p:extLst>
          </p:nvPr>
        </p:nvGraphicFramePr>
        <p:xfrm>
          <a:off x="838200" y="379921"/>
          <a:ext cx="10515600" cy="58902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jene Gruppe, die gegen Hussain agierte,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ٱلْعَنِ ٱلْعِصَابَةَ ٱلَّتِي جَاهَدَتِ ٱلْحُسَيْنَ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i'saabat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dschaahadati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folgte, gehorchte und die Treue schwörte für seine Ermordung.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وَشَايَعَتْ وَبَايَعَتْ وَتَابَعَتْ عَلَىٰ قَتْلِهِ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schaayaa'at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baayaa'at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qatli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sie allesamt.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ٱلْعَنْهُمْ جَمِيعاً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a'nhum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dschamiya'a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68117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40537"/>
              </p:ext>
            </p:extLst>
          </p:nvPr>
        </p:nvGraphicFramePr>
        <p:xfrm>
          <a:off x="838200" y="379921"/>
          <a:ext cx="10515600" cy="589026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 Allah, verfluche jene Gruppe, die gegen Hussain agierte,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ٱلْعَنِ ٱلْعِصَابَةَ ٱلَّتِي جَاهَدَتِ ٱلْحُسَيْنَ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a'ni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i'saabat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dschaahadati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folgte, gehorchte und die Treue schwörte für seine Ermordung.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وَشَايَعَتْ وَبَايَعَتْ وَتَابَعَتْ عَلَىٰ قَتْلِهِ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schaayaa'at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baayaa'at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qatli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 Allah, verfluche sie allesamt.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ٱلْعَنْهُمْ جَمِيعاً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allahumma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a'nhum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dschamiya'a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4250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0287"/>
              </p:ext>
            </p:extLst>
          </p:nvPr>
        </p:nvGraphicFramePr>
        <p:xfrm>
          <a:off x="838200" y="379921"/>
          <a:ext cx="10515600" cy="589661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Danach 100 Mal rezitieren: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Der Friede sei mit Dir, O Aba </a:t>
                      </a:r>
                      <a:r>
                        <a:rPr lang="de-DE" sz="2800" b="0" i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Abdillah</a:t>
                      </a:r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as-salaamu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a'abdi-llah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auf den Seelen, die sich an deiner Ruhestätte niedergelassen haben.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ٱلأَرْوَاحِ ٱلَّتِي حَلَّتْ بِفِنَائِكَ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arwaahi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finaaik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Dir sei von mir der Friede Gottes.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عَلَيْكَ مِنِّي سَلاَمُ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4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58011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1234"/>
              </p:ext>
            </p:extLst>
          </p:nvPr>
        </p:nvGraphicFramePr>
        <p:xfrm>
          <a:off x="838200" y="379921"/>
          <a:ext cx="10515600" cy="589661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Danach 100 Mal rezitieren: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Aba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Abdillah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as-salaamu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und auf den Seelen, die sich an deiner Ruhestätte niedergelassen haben.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ٱلأَرْوَاحِ ٱلَّتِي حَلَّتْ بِفِنَائِكَ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arwaahi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hallat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finaaik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Mit Dir sei von mir der Friede Gottes.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عَلَيْكَ مِنِّي سَلاَمُ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salaamu-llah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4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14323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61762"/>
              </p:ext>
            </p:extLst>
          </p:nvPr>
        </p:nvGraphicFramePr>
        <p:xfrm>
          <a:off x="838200" y="379921"/>
          <a:ext cx="10515600" cy="589661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CH" sz="2000" b="0" i="1" u="none" strike="noStrike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Danach 100 Mal rezitieren: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CH" sz="48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Dir, O Aba </a:t>
                      </a:r>
                      <a:r>
                        <a:rPr lang="de-DE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Abdillah</a:t>
                      </a:r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عَلَيْكَ يَا أَبَا عَبْدِ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as-salaamu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a'abdi-llah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und auf den Seelen, die sich an deiner Ruhestätte niedergelassen haben.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وَعَلَىٰ ٱلأَرْوَاحِ ٱلَّتِي حَلَّتْ بِفِنَائِكَ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arwaahi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latiy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hallat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bi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finaaik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Mit Dir sei von mir der Friede Gottes.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عَلَيْكَ مِنِّي سَلاَمُ ٱللَّهِ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a'layka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salaamu-llah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74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78546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79F3BE08-C148-4ED4-815E-0AE9BDD3D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25469"/>
              </p:ext>
            </p:extLst>
          </p:nvPr>
        </p:nvGraphicFramePr>
        <p:xfrm>
          <a:off x="838200" y="379921"/>
          <a:ext cx="10515600" cy="5768340"/>
        </p:xfrm>
        <a:graphic>
          <a:graphicData uri="http://schemas.openxmlformats.org/drawingml/2006/table">
            <a:tbl>
              <a:tblPr/>
              <a:tblGrid>
                <a:gridCol w="5260558">
                  <a:extLst>
                    <a:ext uri="{9D8B030D-6E8A-4147-A177-3AD203B41FA5}">
                      <a16:colId xmlns:a16="http://schemas.microsoft.com/office/drawing/2014/main" val="228415266"/>
                    </a:ext>
                  </a:extLst>
                </a:gridCol>
                <a:gridCol w="5255042">
                  <a:extLst>
                    <a:ext uri="{9D8B030D-6E8A-4147-A177-3AD203B41FA5}">
                      <a16:colId xmlns:a16="http://schemas.microsoft.com/office/drawing/2014/main" val="79925294"/>
                    </a:ext>
                  </a:extLst>
                </a:gridCol>
              </a:tblGrid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Ewig, solange ich fortbestehe und solange die Nacht und der Tag fortbesteht.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أَبَداً مَا بَقيتُ وَبَقِيَ ٱللَّيْلُ وَٱلنَّهَارُ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482096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abadan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baqytu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baqiya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laylu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-n-</a:t>
                      </a:r>
                      <a:r>
                        <a:rPr lang="de-CH" sz="2000" b="0" i="1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nahaar</a:t>
                      </a:r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93243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Möge Allah dies nicht zum letzten Mal meine Audienz bei euch sein lassen.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جَعَلَهُ ٱللَّهُ آخِرَ ٱلْعَهْدِ مِنِّي لِزِيَارَتِكُمْ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3159"/>
                  </a:ext>
                </a:extLst>
              </a:tr>
              <a:tr h="157030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dschaa'alalu-llahu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aachira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a'hdi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minniy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li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ziyaratikum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ctr"/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95804"/>
                  </a:ext>
                </a:extLst>
              </a:tr>
              <a:tr h="368208">
                <a:tc>
                  <a:txBody>
                    <a:bodyPr/>
                    <a:lstStyle/>
                    <a:p>
                      <a:pPr algn="l" fontAlgn="ctr"/>
                      <a:r>
                        <a:rPr lang="de-DE" sz="28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Der Friede sei mit Hussain,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8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اَلسَّلاَمُ عَلَىٰ ٱلْحُسَيْنِ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471769"/>
                  </a:ext>
                </a:extLst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endParaRPr lang="de-CH" sz="28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as-salaamu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a'alaa</a:t>
                      </a:r>
                      <a:r>
                        <a:rPr lang="de-CH" sz="2000" b="0" i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-l </a:t>
                      </a:r>
                      <a:r>
                        <a:rPr lang="de-CH" sz="2000" b="0" i="1" u="none" strike="noStrike" dirty="0" err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husayn</a:t>
                      </a:r>
                      <a:endParaRPr lang="de-CH" sz="2000" b="0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96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538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8113</Words>
  <Application>Microsoft Office PowerPoint</Application>
  <PresentationFormat>Breitbild</PresentationFormat>
  <Paragraphs>1040</Paragraphs>
  <Slides>117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117</vt:i4>
      </vt:variant>
    </vt:vector>
  </HeadingPairs>
  <TitlesOfParts>
    <vt:vector size="124" baseType="lpstr">
      <vt:lpstr>Arial</vt:lpstr>
      <vt:lpstr>Calibri</vt:lpstr>
      <vt:lpstr>Calibri Light</vt:lpstr>
      <vt:lpstr>Century Gothic</vt:lpstr>
      <vt:lpstr>Scheherazade</vt:lpstr>
      <vt:lpstr>Traditional Arabic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Pascal Schöni</dc:creator>
  <cp:lastModifiedBy>Pascal Schöni</cp:lastModifiedBy>
  <cp:revision>22</cp:revision>
  <dcterms:created xsi:type="dcterms:W3CDTF">2020-08-16T07:12:51Z</dcterms:created>
  <dcterms:modified xsi:type="dcterms:W3CDTF">2020-08-20T14:56:11Z</dcterms:modified>
</cp:coreProperties>
</file>